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3" r:id="rId7"/>
    <p:sldId id="264" r:id="rId8"/>
    <p:sldId id="265" r:id="rId9"/>
    <p:sldId id="266" r:id="rId10"/>
    <p:sldId id="261"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78"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EEC1"/>
    <a:srgbClr val="00FFCC"/>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BD291D-3E3B-4AE2-80D5-244099168BEC}"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3253019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BD291D-3E3B-4AE2-80D5-244099168BEC}"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1423369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BD291D-3E3B-4AE2-80D5-244099168BEC}"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1981378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BD291D-3E3B-4AE2-80D5-244099168BEC}"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1224940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BD291D-3E3B-4AE2-80D5-244099168BEC}"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296967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BD291D-3E3B-4AE2-80D5-244099168BEC}"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2231829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BD291D-3E3B-4AE2-80D5-244099168BEC}" type="datetimeFigureOut">
              <a:rPr lang="en-US" smtClean="0"/>
              <a:t>8/23/2024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2772179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BD291D-3E3B-4AE2-80D5-244099168BEC}" type="datetimeFigureOut">
              <a:rPr lang="en-US" smtClean="0"/>
              <a:t>8/23/2024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1428897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BD291D-3E3B-4AE2-80D5-244099168BEC}" type="datetimeFigureOut">
              <a:rPr lang="en-US" smtClean="0"/>
              <a:t>8/23/2024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3293159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BD291D-3E3B-4AE2-80D5-244099168BEC}"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1226578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BD291D-3E3B-4AE2-80D5-244099168BEC}"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DB34D-0F7D-41A9-B906-656354065C8D}" type="slidenum">
              <a:rPr lang="en-US" smtClean="0"/>
              <a:t>‹#›</a:t>
            </a:fld>
            <a:endParaRPr lang="en-US"/>
          </a:p>
        </p:txBody>
      </p:sp>
    </p:spTree>
    <p:extLst>
      <p:ext uri="{BB962C8B-B14F-4D97-AF65-F5344CB8AC3E}">
        <p14:creationId xmlns:p14="http://schemas.microsoft.com/office/powerpoint/2010/main" val="308974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D291D-3E3B-4AE2-80D5-244099168BEC}" type="datetimeFigureOut">
              <a:rPr lang="en-US" smtClean="0"/>
              <a:t>8/23/2024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DB34D-0F7D-41A9-B906-656354065C8D}" type="slidenum">
              <a:rPr lang="en-US" smtClean="0"/>
              <a:t>‹#›</a:t>
            </a:fld>
            <a:endParaRPr lang="en-US"/>
          </a:p>
        </p:txBody>
      </p:sp>
    </p:spTree>
    <p:extLst>
      <p:ext uri="{BB962C8B-B14F-4D97-AF65-F5344CB8AC3E}">
        <p14:creationId xmlns:p14="http://schemas.microsoft.com/office/powerpoint/2010/main" val="628660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subTitle" idx="1"/>
          </p:nvPr>
        </p:nvSpPr>
        <p:spPr>
          <a:xfrm>
            <a:off x="533400" y="3124200"/>
            <a:ext cx="8064500" cy="2665413"/>
          </a:xfrm>
        </p:spPr>
        <p:txBody>
          <a:bodyPr/>
          <a:lstStyle/>
          <a:p>
            <a:r>
              <a:rPr lang="sr-Cyrl-CS" sz="2000" b="1" dirty="0" smtClean="0"/>
              <a:t>Петнаеста</a:t>
            </a:r>
            <a:r>
              <a:rPr lang="sr-Cyrl-CS" sz="2000" b="1" dirty="0" smtClean="0">
                <a:effectLst/>
              </a:rPr>
              <a:t> </a:t>
            </a:r>
            <a:r>
              <a:rPr lang="sr-Cyrl-CS" sz="2000" b="1" dirty="0">
                <a:effectLst/>
              </a:rPr>
              <a:t>недеља: </a:t>
            </a:r>
          </a:p>
          <a:p>
            <a:r>
              <a:rPr lang="ru-RU" sz="4400" b="1" dirty="0">
                <a:solidFill>
                  <a:schemeClr val="tx2"/>
                </a:solidFill>
              </a:rPr>
              <a:t>Механизам дејства </a:t>
            </a:r>
            <a:r>
              <a:rPr lang="ru-RU" sz="4400" b="1" dirty="0" smtClean="0">
                <a:solidFill>
                  <a:schemeClr val="tx2"/>
                </a:solidFill>
              </a:rPr>
              <a:t>лекова  2</a:t>
            </a:r>
            <a:endParaRPr lang="en-US" sz="4400" b="1" dirty="0">
              <a:solidFill>
                <a:schemeClr val="tx2"/>
              </a:solidFill>
              <a:effectLst/>
            </a:endParaRPr>
          </a:p>
        </p:txBody>
      </p:sp>
      <p:pic>
        <p:nvPicPr>
          <p:cNvPr id="116739" name="Picture 3" descr="samo-logo"/>
          <p:cNvPicPr>
            <a:picLocks noChangeAspect="1" noChangeArrowheads="1"/>
          </p:cNvPicPr>
          <p:nvPr/>
        </p:nvPicPr>
        <p:blipFill>
          <a:blip r:embed="rId2"/>
          <a:srcRect/>
          <a:stretch>
            <a:fillRect/>
          </a:stretch>
        </p:blipFill>
        <p:spPr bwMode="auto">
          <a:xfrm>
            <a:off x="0" y="0"/>
            <a:ext cx="1752600" cy="2390775"/>
          </a:xfrm>
          <a:prstGeom prst="rect">
            <a:avLst/>
          </a:prstGeom>
          <a:noFill/>
        </p:spPr>
      </p:pic>
      <p:sp>
        <p:nvSpPr>
          <p:cNvPr id="116740" name="Text Box 4"/>
          <p:cNvSpPr txBox="1">
            <a:spLocks noChangeArrowheads="1"/>
          </p:cNvSpPr>
          <p:nvPr/>
        </p:nvSpPr>
        <p:spPr bwMode="auto">
          <a:xfrm>
            <a:off x="1763713" y="404813"/>
            <a:ext cx="7200900" cy="1555750"/>
          </a:xfrm>
          <a:prstGeom prst="rect">
            <a:avLst/>
          </a:prstGeom>
          <a:noFill/>
          <a:ln w="9525">
            <a:noFill/>
            <a:miter lim="800000"/>
            <a:headEnd/>
            <a:tailEnd/>
          </a:ln>
          <a:effectLst/>
        </p:spPr>
        <p:txBody>
          <a:bodyPr>
            <a:spAutoFit/>
          </a:bodyPr>
          <a:lstStyle/>
          <a:p>
            <a:pPr eaLnBrk="1" hangingPunct="1"/>
            <a:r>
              <a:rPr lang="sr-Cyrl-CS" sz="2800" b="1" dirty="0"/>
              <a:t>ФАКУЛТЕТ МЕДИЦИНСКИХ НАУКА КРАГУЈЕВАЦ</a:t>
            </a:r>
          </a:p>
          <a:p>
            <a:pPr eaLnBrk="1" hangingPunct="1"/>
            <a:r>
              <a:rPr lang="sr-Cyrl-CS" sz="2000" b="1" dirty="0" smtClean="0"/>
              <a:t>ИАС</a:t>
            </a:r>
            <a:r>
              <a:rPr lang="sr-Cyrl-RS" sz="2000" b="1" dirty="0" smtClean="0"/>
              <a:t>Ф</a:t>
            </a:r>
            <a:r>
              <a:rPr lang="sr-Cyrl-CS" sz="2000" b="1" dirty="0" smtClean="0"/>
              <a:t>,</a:t>
            </a:r>
            <a:r>
              <a:rPr lang="en-US" sz="2000" b="1" dirty="0" smtClean="0"/>
              <a:t> </a:t>
            </a:r>
            <a:r>
              <a:rPr lang="sr-Cyrl-CS" sz="2000" b="1" dirty="0" smtClean="0"/>
              <a:t>Б10, петнаеста </a:t>
            </a:r>
            <a:r>
              <a:rPr lang="sr-Cyrl-CS" sz="2000" b="1" dirty="0"/>
              <a:t>недеља</a:t>
            </a:r>
          </a:p>
          <a:p>
            <a:pPr eaLnBrk="1" hangingPunct="1"/>
            <a:r>
              <a:rPr lang="sr-Cyrl-CS" sz="2000" b="1" dirty="0"/>
              <a:t>Катедра за </a:t>
            </a:r>
            <a:r>
              <a:rPr lang="sr-Cyrl-CS" sz="2000" b="1" dirty="0" smtClean="0"/>
              <a:t>медицинску биохемију</a:t>
            </a:r>
            <a:endParaRPr lang="sr-Cyrl-CS" sz="2000" b="1" dirty="0"/>
          </a:p>
        </p:txBody>
      </p:sp>
    </p:spTree>
    <p:extLst>
      <p:ext uri="{BB962C8B-B14F-4D97-AF65-F5344CB8AC3E}">
        <p14:creationId xmlns:p14="http://schemas.microsoft.com/office/powerpoint/2010/main" val="8156474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44562"/>
          </a:xfrm>
        </p:spPr>
        <p:txBody>
          <a:bodyPr>
            <a:noAutofit/>
          </a:bodyPr>
          <a:lstStyle/>
          <a:p>
            <a:r>
              <a:rPr lang="en-US" sz="2800" b="1" dirty="0" err="1">
                <a:solidFill>
                  <a:schemeClr val="tx2"/>
                </a:solidFill>
              </a:rPr>
              <a:t>Инхибитори</a:t>
            </a:r>
            <a:r>
              <a:rPr lang="en-US" sz="2800" b="1" dirty="0">
                <a:solidFill>
                  <a:schemeClr val="tx2"/>
                </a:solidFill>
              </a:rPr>
              <a:t> </a:t>
            </a:r>
            <a:r>
              <a:rPr lang="sr-Cyrl-CS" sz="2800" b="1" dirty="0">
                <a:solidFill>
                  <a:schemeClr val="tx2"/>
                </a:solidFill>
              </a:rPr>
              <a:t>респираторног ланца тј. процеса оксидативне фосфорилације</a:t>
            </a:r>
            <a:r>
              <a:rPr lang="en-US" sz="2800" dirty="0">
                <a:solidFill>
                  <a:schemeClr val="tx2"/>
                </a:solidFill>
              </a:rPr>
              <a:t/>
            </a:r>
            <a:br>
              <a:rPr lang="en-US" sz="2800" dirty="0">
                <a:solidFill>
                  <a:schemeClr val="tx2"/>
                </a:solidFill>
              </a:rPr>
            </a:br>
            <a:endParaRPr lang="en-US" sz="28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30824068"/>
              </p:ext>
            </p:extLst>
          </p:nvPr>
        </p:nvGraphicFramePr>
        <p:xfrm>
          <a:off x="0" y="1066800"/>
          <a:ext cx="9144000" cy="560832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xmlns="" val="20000"/>
                    </a:ext>
                  </a:extLst>
                </a:gridCol>
                <a:gridCol w="1371600">
                  <a:extLst>
                    <a:ext uri="{9D8B030D-6E8A-4147-A177-3AD203B41FA5}">
                      <a16:colId xmlns:a16="http://schemas.microsoft.com/office/drawing/2014/main" xmlns="" val="20001"/>
                    </a:ext>
                  </a:extLst>
                </a:gridCol>
                <a:gridCol w="1905000">
                  <a:extLst>
                    <a:ext uri="{9D8B030D-6E8A-4147-A177-3AD203B41FA5}">
                      <a16:colId xmlns:a16="http://schemas.microsoft.com/office/drawing/2014/main" xmlns="" val="20002"/>
                    </a:ext>
                  </a:extLst>
                </a:gridCol>
                <a:gridCol w="3581400">
                  <a:extLst>
                    <a:ext uri="{9D8B030D-6E8A-4147-A177-3AD203B41FA5}">
                      <a16:colId xmlns:a16="http://schemas.microsoft.com/office/drawing/2014/main" xmlns="" val="20003"/>
                    </a:ext>
                  </a:extLst>
                </a:gridCol>
              </a:tblGrid>
              <a:tr h="628461">
                <a:tc>
                  <a:txBody>
                    <a:bodyPr/>
                    <a:lstStyle/>
                    <a:p>
                      <a:r>
                        <a:rPr lang="sr-Cyrl-CS" sz="1800" b="1" kern="1200" dirty="0" smtClean="0">
                          <a:solidFill>
                            <a:schemeClr val="lt1"/>
                          </a:solidFill>
                          <a:effectLst/>
                          <a:latin typeface="+mn-lt"/>
                          <a:ea typeface="+mn-ea"/>
                          <a:cs typeface="+mn-cs"/>
                        </a:rPr>
                        <a:t>Једињење</a:t>
                      </a:r>
                      <a:endParaRPr lang="en-US" dirty="0"/>
                    </a:p>
                  </a:txBody>
                  <a:tcPr/>
                </a:tc>
                <a:tc>
                  <a:txBody>
                    <a:bodyPr/>
                    <a:lstStyle/>
                    <a:p>
                      <a:r>
                        <a:rPr lang="sr-Cyrl-CS" sz="1800" b="1" kern="1200" dirty="0" smtClean="0">
                          <a:solidFill>
                            <a:schemeClr val="lt1"/>
                          </a:solidFill>
                          <a:effectLst/>
                          <a:latin typeface="+mn-lt"/>
                          <a:ea typeface="+mn-ea"/>
                          <a:cs typeface="+mn-cs"/>
                        </a:rPr>
                        <a:t>Употреба</a:t>
                      </a:r>
                      <a:endParaRPr lang="en-US" dirty="0"/>
                    </a:p>
                  </a:txBody>
                  <a:tcPr/>
                </a:tc>
                <a:tc>
                  <a:txBody>
                    <a:bodyPr/>
                    <a:lstStyle/>
                    <a:p>
                      <a:r>
                        <a:rPr lang="sr-Cyrl-CS" sz="1800" b="1" kern="1200" dirty="0" smtClean="0">
                          <a:solidFill>
                            <a:schemeClr val="lt1"/>
                          </a:solidFill>
                          <a:effectLst/>
                          <a:latin typeface="+mn-lt"/>
                          <a:ea typeface="+mn-ea"/>
                          <a:cs typeface="+mn-cs"/>
                        </a:rPr>
                        <a:t>Место деловања</a:t>
                      </a:r>
                      <a:endParaRPr lang="en-US" dirty="0"/>
                    </a:p>
                  </a:txBody>
                  <a:tcPr/>
                </a:tc>
                <a:tc>
                  <a:txBody>
                    <a:bodyPr/>
                    <a:lstStyle/>
                    <a:p>
                      <a:r>
                        <a:rPr lang="sr-Cyrl-CS" sz="1800" b="1" kern="1200" dirty="0" smtClean="0">
                          <a:solidFill>
                            <a:schemeClr val="lt1"/>
                          </a:solidFill>
                          <a:effectLst/>
                          <a:latin typeface="+mn-lt"/>
                          <a:ea typeface="+mn-ea"/>
                          <a:cs typeface="+mn-cs"/>
                        </a:rPr>
                        <a:t>Ефекат на оксидативну фосфорилацију</a:t>
                      </a:r>
                      <a:endParaRPr lang="en-US" dirty="0"/>
                    </a:p>
                  </a:txBody>
                  <a:tcPr/>
                </a:tc>
                <a:extLst>
                  <a:ext uri="{0D108BD9-81ED-4DB2-BD59-A6C34878D82A}">
                    <a16:rowId xmlns:a16="http://schemas.microsoft.com/office/drawing/2014/main" xmlns="" val="10000"/>
                  </a:ext>
                </a:extLst>
              </a:tr>
              <a:tr h="1167142">
                <a:tc>
                  <a:txBody>
                    <a:bodyPr/>
                    <a:lstStyle/>
                    <a:p>
                      <a:r>
                        <a:rPr lang="sr-Cyrl-CS" sz="1800" kern="1200" dirty="0" smtClean="0">
                          <a:solidFill>
                            <a:schemeClr val="dk1"/>
                          </a:solidFill>
                          <a:effectLst/>
                          <a:latin typeface="+mn-lt"/>
                          <a:ea typeface="+mn-ea"/>
                          <a:cs typeface="+mn-cs"/>
                        </a:rPr>
                        <a:t>Цијанид</a:t>
                      </a:r>
                      <a:endParaRPr lang="en-US" sz="1800" kern="1200" dirty="0" smtClean="0">
                        <a:solidFill>
                          <a:schemeClr val="dk1"/>
                        </a:solidFill>
                        <a:effectLst/>
                        <a:latin typeface="+mn-lt"/>
                        <a:ea typeface="+mn-ea"/>
                        <a:cs typeface="+mn-cs"/>
                      </a:endParaRPr>
                    </a:p>
                    <a:p>
                      <a:r>
                        <a:rPr lang="sr-Cyrl-CS" sz="1800" kern="1200" dirty="0" smtClean="0">
                          <a:solidFill>
                            <a:schemeClr val="dk1"/>
                          </a:solidFill>
                          <a:effectLst/>
                          <a:latin typeface="+mn-lt"/>
                          <a:ea typeface="+mn-ea"/>
                          <a:cs typeface="+mn-cs"/>
                        </a:rPr>
                        <a:t>Угљен-моноксид</a:t>
                      </a:r>
                      <a:endParaRPr lang="en-US" sz="1800" kern="1200" dirty="0" smtClean="0">
                        <a:solidFill>
                          <a:schemeClr val="dk1"/>
                        </a:solidFill>
                        <a:effectLst/>
                        <a:latin typeface="+mn-lt"/>
                        <a:ea typeface="+mn-ea"/>
                        <a:cs typeface="+mn-cs"/>
                      </a:endParaRPr>
                    </a:p>
                    <a:p>
                      <a:r>
                        <a:rPr lang="sr-Cyrl-CS" sz="1800" kern="1200" dirty="0" smtClean="0">
                          <a:solidFill>
                            <a:schemeClr val="dk1"/>
                          </a:solidFill>
                          <a:effectLst/>
                          <a:latin typeface="+mn-lt"/>
                          <a:ea typeface="+mn-ea"/>
                          <a:cs typeface="+mn-cs"/>
                        </a:rPr>
                        <a:t>Азид</a:t>
                      </a:r>
                      <a:endParaRPr lang="en-US" sz="1800" kern="1200" dirty="0" smtClean="0">
                        <a:solidFill>
                          <a:schemeClr val="dk1"/>
                        </a:solidFill>
                        <a:effectLst/>
                        <a:latin typeface="+mn-lt"/>
                        <a:ea typeface="+mn-ea"/>
                        <a:cs typeface="+mn-cs"/>
                      </a:endParaRPr>
                    </a:p>
                    <a:p>
                      <a:r>
                        <a:rPr lang="sr-Cyrl-CS" sz="1800" kern="1200" dirty="0" smtClean="0">
                          <a:solidFill>
                            <a:schemeClr val="dk1"/>
                          </a:solidFill>
                          <a:effectLst/>
                          <a:latin typeface="+mn-lt"/>
                          <a:ea typeface="+mn-ea"/>
                          <a:cs typeface="+mn-cs"/>
                        </a:rPr>
                        <a:t>Водоник-сулфид</a:t>
                      </a:r>
                      <a:endParaRPr lang="en-US" dirty="0"/>
                    </a:p>
                  </a:txBody>
                  <a:tcPr/>
                </a:tc>
                <a:tc>
                  <a:txBody>
                    <a:bodyPr/>
                    <a:lstStyle/>
                    <a:p>
                      <a:r>
                        <a:rPr lang="sr-Cyrl-CS" sz="1800" kern="1200" dirty="0" smtClean="0">
                          <a:solidFill>
                            <a:schemeClr val="dk1"/>
                          </a:solidFill>
                          <a:effectLst/>
                          <a:latin typeface="+mn-lt"/>
                          <a:ea typeface="+mn-ea"/>
                          <a:cs typeface="+mn-cs"/>
                        </a:rPr>
                        <a:t>ОТРОВ</a:t>
                      </a:r>
                      <a:endParaRPr lang="en-US" dirty="0"/>
                    </a:p>
                  </a:txBody>
                  <a:tcPr/>
                </a:tc>
                <a:tc>
                  <a:txBody>
                    <a:bodyPr/>
                    <a:lstStyle/>
                    <a:p>
                      <a:r>
                        <a:rPr lang="sr-Cyrl-CS" sz="1800" kern="1200" dirty="0" smtClean="0">
                          <a:solidFill>
                            <a:schemeClr val="dk1"/>
                          </a:solidFill>
                          <a:effectLst/>
                          <a:latin typeface="+mn-lt"/>
                          <a:ea typeface="+mn-ea"/>
                          <a:cs typeface="+mn-cs"/>
                        </a:rPr>
                        <a:t>Комплекс </a:t>
                      </a:r>
                      <a:r>
                        <a:rPr lang="sr-Latn-CS" sz="1800" kern="1200" dirty="0" smtClean="0">
                          <a:solidFill>
                            <a:schemeClr val="dk1"/>
                          </a:solidFill>
                          <a:effectLst/>
                          <a:latin typeface="+mn-lt"/>
                          <a:ea typeface="+mn-ea"/>
                          <a:cs typeface="+mn-cs"/>
                        </a:rPr>
                        <a:t>IV</a:t>
                      </a:r>
                      <a:endParaRPr lang="en-US" dirty="0"/>
                    </a:p>
                  </a:txBody>
                  <a:tcPr/>
                </a:tc>
                <a:tc>
                  <a:txBody>
                    <a:bodyPr/>
                    <a:lstStyle/>
                    <a:p>
                      <a:r>
                        <a:rPr lang="sr-Cyrl-CS" sz="1400" kern="1200" dirty="0" smtClean="0">
                          <a:solidFill>
                            <a:schemeClr val="dk1"/>
                          </a:solidFill>
                          <a:effectLst/>
                          <a:latin typeface="+mn-lt"/>
                          <a:ea typeface="+mn-ea"/>
                          <a:cs typeface="+mn-cs"/>
                        </a:rPr>
                        <a:t>Инхибиција транспорта електрона на респираторном ланцу тако што се ови отрови везују много снажније за Fe-Cu центар цитохром с оксидазе него кисеоник и тако спречавају редукцију кисеоника.</a:t>
                      </a:r>
                      <a:endParaRPr lang="sr-Cyrl-RS" sz="1400" dirty="0" smtClean="0"/>
                    </a:p>
                  </a:txBody>
                  <a:tcPr/>
                </a:tc>
                <a:extLst>
                  <a:ext uri="{0D108BD9-81ED-4DB2-BD59-A6C34878D82A}">
                    <a16:rowId xmlns:a16="http://schemas.microsoft.com/office/drawing/2014/main" xmlns="" val="10001"/>
                  </a:ext>
                </a:extLst>
              </a:tr>
              <a:tr h="508754">
                <a:tc>
                  <a:txBody>
                    <a:bodyPr/>
                    <a:lstStyle/>
                    <a:p>
                      <a:r>
                        <a:rPr lang="sr-Cyrl-CS" sz="1800" kern="1200" dirty="0" smtClean="0">
                          <a:solidFill>
                            <a:schemeClr val="dk1"/>
                          </a:solidFill>
                          <a:effectLst/>
                          <a:latin typeface="+mn-lt"/>
                          <a:ea typeface="+mn-ea"/>
                          <a:cs typeface="+mn-cs"/>
                        </a:rPr>
                        <a:t>Олигомицин</a:t>
                      </a:r>
                      <a:endParaRPr lang="en-US" dirty="0"/>
                    </a:p>
                  </a:txBody>
                  <a:tcPr/>
                </a:tc>
                <a:tc>
                  <a:txBody>
                    <a:bodyPr/>
                    <a:lstStyle/>
                    <a:p>
                      <a:r>
                        <a:rPr lang="sr-Cyrl-CS" sz="1800" kern="1200" dirty="0" smtClean="0">
                          <a:solidFill>
                            <a:schemeClr val="dk1"/>
                          </a:solidFill>
                          <a:effectLst/>
                          <a:latin typeface="+mn-lt"/>
                          <a:ea typeface="+mn-ea"/>
                          <a:cs typeface="+mn-cs"/>
                        </a:rPr>
                        <a:t>Антибиотик</a:t>
                      </a:r>
                      <a:endParaRPr lang="en-US" dirty="0"/>
                    </a:p>
                  </a:txBody>
                  <a:tcPr/>
                </a:tc>
                <a:tc>
                  <a:txBody>
                    <a:bodyPr/>
                    <a:lstStyle/>
                    <a:p>
                      <a:r>
                        <a:rPr lang="sr-Cyrl-CS" sz="1800" kern="1200" dirty="0" smtClean="0">
                          <a:solidFill>
                            <a:schemeClr val="dk1"/>
                          </a:solidFill>
                          <a:effectLst/>
                          <a:latin typeface="+mn-lt"/>
                          <a:ea typeface="+mn-ea"/>
                          <a:cs typeface="+mn-cs"/>
                        </a:rPr>
                        <a:t>Комплекс </a:t>
                      </a:r>
                      <a:r>
                        <a:rPr lang="sr-Latn-CS" sz="1800" kern="1200" dirty="0" smtClean="0">
                          <a:solidFill>
                            <a:schemeClr val="dk1"/>
                          </a:solidFill>
                          <a:effectLst/>
                          <a:latin typeface="+mn-lt"/>
                          <a:ea typeface="+mn-ea"/>
                          <a:cs typeface="+mn-cs"/>
                        </a:rPr>
                        <a:t>V</a:t>
                      </a:r>
                      <a:endParaRPr lang="en-US" dirty="0"/>
                    </a:p>
                  </a:txBody>
                  <a:tcPr/>
                </a:tc>
                <a:tc>
                  <a:txBody>
                    <a:bodyPr/>
                    <a:lstStyle/>
                    <a:p>
                      <a:r>
                        <a:rPr lang="sr-Cyrl-CS" sz="1400" kern="1200" dirty="0" smtClean="0">
                          <a:solidFill>
                            <a:schemeClr val="dk1"/>
                          </a:solidFill>
                          <a:effectLst/>
                          <a:latin typeface="+mn-lt"/>
                          <a:ea typeface="+mn-ea"/>
                          <a:cs typeface="+mn-cs"/>
                        </a:rPr>
                        <a:t>Инхибира АТР синтазу тако што блокира проток протона кроз F</a:t>
                      </a:r>
                      <a:r>
                        <a:rPr lang="sr-Cyrl-CS" sz="1400" kern="1200" baseline="-25000" dirty="0" smtClean="0">
                          <a:solidFill>
                            <a:schemeClr val="dk1"/>
                          </a:solidFill>
                          <a:effectLst/>
                          <a:latin typeface="+mn-lt"/>
                          <a:ea typeface="+mn-ea"/>
                          <a:cs typeface="+mn-cs"/>
                        </a:rPr>
                        <a:t>0</a:t>
                      </a:r>
                      <a:r>
                        <a:rPr lang="en-US" sz="1400" kern="1200" dirty="0" smtClean="0">
                          <a:solidFill>
                            <a:schemeClr val="dk1"/>
                          </a:solidFill>
                          <a:effectLst/>
                          <a:latin typeface="+mn-lt"/>
                          <a:ea typeface="+mn-ea"/>
                          <a:cs typeface="+mn-cs"/>
                        </a:rPr>
                        <a:t> </a:t>
                      </a:r>
                      <a:r>
                        <a:rPr lang="en-US" sz="1400" kern="1200" dirty="0" err="1" smtClean="0">
                          <a:solidFill>
                            <a:schemeClr val="dk1"/>
                          </a:solidFill>
                          <a:effectLst/>
                          <a:latin typeface="+mn-lt"/>
                          <a:ea typeface="+mn-ea"/>
                          <a:cs typeface="+mn-cs"/>
                        </a:rPr>
                        <a:t>субјединицу</a:t>
                      </a:r>
                      <a:r>
                        <a:rPr lang="en-US" sz="1400" kern="1200" dirty="0" smtClean="0">
                          <a:solidFill>
                            <a:schemeClr val="dk1"/>
                          </a:solidFill>
                          <a:effectLst/>
                          <a:latin typeface="+mn-lt"/>
                          <a:ea typeface="+mn-ea"/>
                          <a:cs typeface="+mn-cs"/>
                        </a:rPr>
                        <a:t>.</a:t>
                      </a:r>
                      <a:endParaRPr lang="sr-Cyrl-RS" sz="1400" dirty="0" smtClean="0"/>
                    </a:p>
                  </a:txBody>
                  <a:tcPr/>
                </a:tc>
                <a:extLst>
                  <a:ext uri="{0D108BD9-81ED-4DB2-BD59-A6C34878D82A}">
                    <a16:rowId xmlns:a16="http://schemas.microsoft.com/office/drawing/2014/main" xmlns="" val="10002"/>
                  </a:ext>
                </a:extLst>
              </a:tr>
              <a:tr h="1346702">
                <a:tc>
                  <a:txBody>
                    <a:bodyPr/>
                    <a:lstStyle/>
                    <a:p>
                      <a:r>
                        <a:rPr lang="sr-Cyrl-CS" sz="1800" kern="1200" dirty="0" smtClean="0">
                          <a:solidFill>
                            <a:schemeClr val="dk1"/>
                          </a:solidFill>
                          <a:effectLst/>
                          <a:latin typeface="+mn-lt"/>
                          <a:ea typeface="+mn-ea"/>
                          <a:cs typeface="+mn-cs"/>
                        </a:rPr>
                        <a:t>СССР*</a:t>
                      </a:r>
                      <a:endParaRPr lang="en-US" sz="1800" kern="1200" dirty="0" smtClean="0">
                        <a:solidFill>
                          <a:schemeClr val="dk1"/>
                        </a:solidFill>
                        <a:effectLst/>
                        <a:latin typeface="+mn-lt"/>
                        <a:ea typeface="+mn-ea"/>
                        <a:cs typeface="+mn-cs"/>
                      </a:endParaRPr>
                    </a:p>
                    <a:p>
                      <a:r>
                        <a:rPr lang="sr-Cyrl-CS" sz="1800" kern="1200" dirty="0" smtClean="0">
                          <a:solidFill>
                            <a:schemeClr val="dk1"/>
                          </a:solidFill>
                          <a:effectLst/>
                          <a:latin typeface="+mn-lt"/>
                          <a:ea typeface="+mn-ea"/>
                          <a:cs typeface="+mn-cs"/>
                        </a:rPr>
                        <a:t>2,4-Динитрофенол</a:t>
                      </a:r>
                      <a:endParaRPr lang="en-US" dirty="0"/>
                    </a:p>
                  </a:txBody>
                  <a:tcPr/>
                </a:tc>
                <a:tc>
                  <a:txBody>
                    <a:bodyPr/>
                    <a:lstStyle/>
                    <a:p>
                      <a:r>
                        <a:rPr lang="sr-Cyrl-CS" sz="1800" kern="1200" dirty="0" smtClean="0">
                          <a:solidFill>
                            <a:schemeClr val="dk1"/>
                          </a:solidFill>
                          <a:effectLst/>
                          <a:latin typeface="+mn-lt"/>
                          <a:ea typeface="+mn-ea"/>
                          <a:cs typeface="+mn-cs"/>
                        </a:rPr>
                        <a:t>ОТРОВ</a:t>
                      </a:r>
                      <a:endParaRPr lang="en-US" dirty="0"/>
                    </a:p>
                  </a:txBody>
                  <a:tcPr/>
                </a:tc>
                <a:tc>
                  <a:txBody>
                    <a:bodyPr/>
                    <a:lstStyle/>
                    <a:p>
                      <a:r>
                        <a:rPr lang="sr-Cyrl-CS" sz="1800" kern="1200" dirty="0" smtClean="0">
                          <a:solidFill>
                            <a:schemeClr val="dk1"/>
                          </a:solidFill>
                          <a:effectLst/>
                          <a:latin typeface="+mn-lt"/>
                          <a:ea typeface="+mn-ea"/>
                          <a:cs typeface="+mn-cs"/>
                        </a:rPr>
                        <a:t>Унутрашња мембрана митохондрија</a:t>
                      </a:r>
                      <a:endParaRPr lang="en-US" dirty="0"/>
                    </a:p>
                  </a:txBody>
                  <a:tcPr/>
                </a:tc>
                <a:tc>
                  <a:txBody>
                    <a:bodyPr/>
                    <a:lstStyle/>
                    <a:p>
                      <a:r>
                        <a:rPr lang="sr-Cyrl-CS" sz="1400" kern="1200" dirty="0" smtClean="0">
                          <a:solidFill>
                            <a:schemeClr val="dk1"/>
                          </a:solidFill>
                          <a:effectLst/>
                          <a:latin typeface="+mn-lt"/>
                          <a:ea typeface="+mn-ea"/>
                          <a:cs typeface="+mn-cs"/>
                        </a:rPr>
                        <a:t>Делују као јонофоре које преносе протоне кроз унутрашњу митохондријалну мембрану и тако ремете настанак протонског градијента; одвајају тј. „анкуплују“ дејство протонске пумпе од синтезе АТРа.</a:t>
                      </a:r>
                      <a:endParaRPr lang="sr-Cyrl-RS" sz="1400" dirty="0" smtClean="0"/>
                    </a:p>
                  </a:txBody>
                  <a:tcPr/>
                </a:tc>
                <a:extLst>
                  <a:ext uri="{0D108BD9-81ED-4DB2-BD59-A6C34878D82A}">
                    <a16:rowId xmlns:a16="http://schemas.microsoft.com/office/drawing/2014/main" xmlns="" val="10003"/>
                  </a:ext>
                </a:extLst>
              </a:tr>
              <a:tr h="718242">
                <a:tc>
                  <a:txBody>
                    <a:bodyPr/>
                    <a:lstStyle/>
                    <a:p>
                      <a:r>
                        <a:rPr lang="sr-Cyrl-CS" sz="1800" kern="1200" dirty="0" smtClean="0">
                          <a:solidFill>
                            <a:schemeClr val="dk1"/>
                          </a:solidFill>
                          <a:effectLst/>
                          <a:latin typeface="+mn-lt"/>
                          <a:ea typeface="+mn-ea"/>
                          <a:cs typeface="+mn-cs"/>
                        </a:rPr>
                        <a:t>Ротенон</a:t>
                      </a:r>
                      <a:endParaRPr lang="en-US" dirty="0"/>
                    </a:p>
                  </a:txBody>
                  <a:tcPr/>
                </a:tc>
                <a:tc>
                  <a:txBody>
                    <a:bodyPr/>
                    <a:lstStyle/>
                    <a:p>
                      <a:r>
                        <a:rPr lang="sr-Cyrl-CS" sz="1800" kern="1200" dirty="0" smtClean="0">
                          <a:solidFill>
                            <a:schemeClr val="dk1"/>
                          </a:solidFill>
                          <a:effectLst/>
                          <a:latin typeface="+mn-lt"/>
                          <a:ea typeface="+mn-ea"/>
                          <a:cs typeface="+mn-cs"/>
                        </a:rPr>
                        <a:t>Пестицид</a:t>
                      </a:r>
                      <a:endParaRPr lang="en-US" dirty="0"/>
                    </a:p>
                  </a:txBody>
                  <a:tcPr/>
                </a:tc>
                <a:tc>
                  <a:txBody>
                    <a:bodyPr/>
                    <a:lstStyle/>
                    <a:p>
                      <a:r>
                        <a:rPr lang="sr-Cyrl-CS" sz="1800" kern="1200" dirty="0" smtClean="0">
                          <a:solidFill>
                            <a:schemeClr val="dk1"/>
                          </a:solidFill>
                          <a:effectLst/>
                          <a:latin typeface="+mn-lt"/>
                          <a:ea typeface="+mn-ea"/>
                          <a:cs typeface="+mn-cs"/>
                        </a:rPr>
                        <a:t>Комплекс </a:t>
                      </a:r>
                      <a:r>
                        <a:rPr lang="sr-Latn-CS" sz="1800" kern="1200" dirty="0" smtClean="0">
                          <a:solidFill>
                            <a:schemeClr val="dk1"/>
                          </a:solidFill>
                          <a:effectLst/>
                          <a:latin typeface="+mn-lt"/>
                          <a:ea typeface="+mn-ea"/>
                          <a:cs typeface="+mn-cs"/>
                        </a:rPr>
                        <a:t>I</a:t>
                      </a:r>
                      <a:endParaRPr lang="en-US" dirty="0"/>
                    </a:p>
                  </a:txBody>
                  <a:tcPr/>
                </a:tc>
                <a:tc>
                  <a:txBody>
                    <a:bodyPr/>
                    <a:lstStyle/>
                    <a:p>
                      <a:r>
                        <a:rPr lang="sr-Cyrl-CS" sz="1400" kern="1200" dirty="0" smtClean="0">
                          <a:solidFill>
                            <a:schemeClr val="dk1"/>
                          </a:solidFill>
                          <a:effectLst/>
                          <a:latin typeface="+mn-lt"/>
                          <a:ea typeface="+mn-ea"/>
                          <a:cs typeface="+mn-cs"/>
                        </a:rPr>
                        <a:t>Спречава трансфер електрона кроз комплекс 1 ка убихинону тако што блокира везујуће место за убихинон.</a:t>
                      </a:r>
                      <a:endParaRPr lang="sr-Cyrl-RS" sz="1400" dirty="0" smtClean="0"/>
                    </a:p>
                  </a:txBody>
                  <a:tcPr/>
                </a:tc>
                <a:extLst>
                  <a:ext uri="{0D108BD9-81ED-4DB2-BD59-A6C34878D82A}">
                    <a16:rowId xmlns:a16="http://schemas.microsoft.com/office/drawing/2014/main" xmlns="" val="10004"/>
                  </a:ext>
                </a:extLst>
              </a:tr>
              <a:tr h="628461">
                <a:tc>
                  <a:txBody>
                    <a:bodyPr/>
                    <a:lstStyle/>
                    <a:p>
                      <a:r>
                        <a:rPr lang="sr-Cyrl-CS" sz="1800" kern="1200" dirty="0" smtClean="0">
                          <a:solidFill>
                            <a:schemeClr val="dk1"/>
                          </a:solidFill>
                          <a:effectLst/>
                          <a:latin typeface="+mn-lt"/>
                          <a:ea typeface="+mn-ea"/>
                          <a:cs typeface="+mn-cs"/>
                        </a:rPr>
                        <a:t>Малонат-андоксалоацетат</a:t>
                      </a:r>
                      <a:endParaRPr lang="en-US" dirty="0"/>
                    </a:p>
                  </a:txBody>
                  <a:tcPr/>
                </a:tc>
                <a:tc>
                  <a:txBody>
                    <a:bodyPr/>
                    <a:lstStyle/>
                    <a:p>
                      <a:r>
                        <a:rPr lang="sr-Cyrl-CS" sz="1800" kern="1200" dirty="0" smtClean="0">
                          <a:solidFill>
                            <a:schemeClr val="dk1"/>
                          </a:solidFill>
                          <a:effectLst/>
                          <a:latin typeface="+mn-lt"/>
                          <a:ea typeface="+mn-ea"/>
                          <a:cs typeface="+mn-cs"/>
                        </a:rPr>
                        <a:t>ОТРОВ</a:t>
                      </a:r>
                      <a:endParaRPr lang="en-US" dirty="0"/>
                    </a:p>
                  </a:txBody>
                  <a:tcPr/>
                </a:tc>
                <a:tc>
                  <a:txBody>
                    <a:bodyPr/>
                    <a:lstStyle/>
                    <a:p>
                      <a:r>
                        <a:rPr lang="sr-Cyrl-CS" sz="1800" kern="1200" dirty="0" smtClean="0">
                          <a:solidFill>
                            <a:schemeClr val="dk1"/>
                          </a:solidFill>
                          <a:effectLst/>
                          <a:latin typeface="+mn-lt"/>
                          <a:ea typeface="+mn-ea"/>
                          <a:cs typeface="+mn-cs"/>
                        </a:rPr>
                        <a:t>Комплекс </a:t>
                      </a:r>
                      <a:r>
                        <a:rPr lang="sr-Latn-CS" sz="1800" kern="1200" dirty="0" smtClean="0">
                          <a:solidFill>
                            <a:schemeClr val="dk1"/>
                          </a:solidFill>
                          <a:effectLst/>
                          <a:latin typeface="+mn-lt"/>
                          <a:ea typeface="+mn-ea"/>
                          <a:cs typeface="+mn-cs"/>
                        </a:rPr>
                        <a:t>II</a:t>
                      </a:r>
                      <a:endParaRPr lang="en-US" dirty="0"/>
                    </a:p>
                  </a:txBody>
                  <a:tcPr/>
                </a:tc>
                <a:tc>
                  <a:txBody>
                    <a:bodyPr/>
                    <a:lstStyle/>
                    <a:p>
                      <a:r>
                        <a:rPr lang="sr-Cyrl-CS" sz="1400" kern="1200" dirty="0" smtClean="0">
                          <a:solidFill>
                            <a:schemeClr val="dk1"/>
                          </a:solidFill>
                          <a:effectLst/>
                          <a:latin typeface="+mn-lt"/>
                          <a:ea typeface="+mn-ea"/>
                          <a:cs typeface="+mn-cs"/>
                        </a:rPr>
                        <a:t>Компетитивни инхибитор сукцинат-дехидрогеназе.</a:t>
                      </a:r>
                      <a:endParaRPr lang="sr-Cyrl-RS" sz="1400" dirty="0" smtClean="0"/>
                    </a:p>
                  </a:txBody>
                  <a:tcPr/>
                </a:tc>
                <a:extLst>
                  <a:ext uri="{0D108BD9-81ED-4DB2-BD59-A6C34878D82A}">
                    <a16:rowId xmlns:a16="http://schemas.microsoft.com/office/drawing/2014/main" xmlns="" val="10005"/>
                  </a:ext>
                </a:extLst>
              </a:tr>
              <a:tr h="488638">
                <a:tc>
                  <a:txBody>
                    <a:bodyPr/>
                    <a:lstStyle/>
                    <a:p>
                      <a:r>
                        <a:rPr lang="sr-Cyrl-CS" sz="1800" kern="1200" dirty="0" smtClean="0">
                          <a:solidFill>
                            <a:schemeClr val="dk1"/>
                          </a:solidFill>
                          <a:effectLst/>
                          <a:latin typeface="+mn-lt"/>
                          <a:ea typeface="+mn-ea"/>
                          <a:cs typeface="+mn-cs"/>
                        </a:rPr>
                        <a:t>Антимицин А</a:t>
                      </a:r>
                      <a:endParaRPr lang="en-US" dirty="0"/>
                    </a:p>
                  </a:txBody>
                  <a:tcPr/>
                </a:tc>
                <a:tc>
                  <a:txBody>
                    <a:bodyPr/>
                    <a:lstStyle/>
                    <a:p>
                      <a:r>
                        <a:rPr lang="sr-Cyrl-CS" sz="1800" kern="1200" dirty="0" smtClean="0">
                          <a:solidFill>
                            <a:schemeClr val="dk1"/>
                          </a:solidFill>
                          <a:effectLst/>
                          <a:latin typeface="+mn-lt"/>
                          <a:ea typeface="+mn-ea"/>
                          <a:cs typeface="+mn-cs"/>
                        </a:rPr>
                        <a:t>Писцицид</a:t>
                      </a:r>
                      <a:endParaRPr lang="en-US" dirty="0"/>
                    </a:p>
                  </a:txBody>
                  <a:tcPr/>
                </a:tc>
                <a:tc>
                  <a:txBody>
                    <a:bodyPr/>
                    <a:lstStyle/>
                    <a:p>
                      <a:r>
                        <a:rPr lang="sr-Cyrl-CS" sz="1800" kern="1200" dirty="0" smtClean="0">
                          <a:solidFill>
                            <a:schemeClr val="dk1"/>
                          </a:solidFill>
                          <a:effectLst/>
                          <a:latin typeface="+mn-lt"/>
                          <a:ea typeface="+mn-ea"/>
                          <a:cs typeface="+mn-cs"/>
                        </a:rPr>
                        <a:t>Комплекс </a:t>
                      </a:r>
                      <a:r>
                        <a:rPr lang="sr-Latn-CS" sz="1800" kern="1200" dirty="0" smtClean="0">
                          <a:solidFill>
                            <a:schemeClr val="dk1"/>
                          </a:solidFill>
                          <a:effectLst/>
                          <a:latin typeface="+mn-lt"/>
                          <a:ea typeface="+mn-ea"/>
                          <a:cs typeface="+mn-cs"/>
                        </a:rPr>
                        <a:t>III</a:t>
                      </a:r>
                      <a:endParaRPr lang="en-US" dirty="0"/>
                    </a:p>
                  </a:txBody>
                  <a:tcPr/>
                </a:tc>
                <a:tc>
                  <a:txBody>
                    <a:bodyPr/>
                    <a:lstStyle/>
                    <a:p>
                      <a:r>
                        <a:rPr lang="sr-Cyrl-CS" sz="1400" kern="1200" dirty="0" smtClean="0">
                          <a:solidFill>
                            <a:schemeClr val="dk1"/>
                          </a:solidFill>
                          <a:effectLst/>
                          <a:latin typeface="+mn-lt"/>
                          <a:ea typeface="+mn-ea"/>
                          <a:cs typeface="+mn-cs"/>
                        </a:rPr>
                        <a:t>Везује се за </a:t>
                      </a:r>
                      <a:r>
                        <a:rPr lang="en-US" sz="1400" kern="1200" dirty="0" smtClean="0">
                          <a:solidFill>
                            <a:schemeClr val="dk1"/>
                          </a:solidFill>
                          <a:effectLst/>
                          <a:latin typeface="+mn-lt"/>
                          <a:ea typeface="+mn-ea"/>
                          <a:cs typeface="+mn-cs"/>
                        </a:rPr>
                        <a:t>Qi</a:t>
                      </a:r>
                      <a:r>
                        <a:rPr lang="sr-Cyrl-CS" sz="1400" kern="1200" dirty="0" smtClean="0">
                          <a:solidFill>
                            <a:schemeClr val="dk1"/>
                          </a:solidFill>
                          <a:effectLst/>
                          <a:latin typeface="+mn-lt"/>
                          <a:ea typeface="+mn-ea"/>
                          <a:cs typeface="+mn-cs"/>
                        </a:rPr>
                        <a:t> место цитохром с редуктазе и тако инхибира оксидацију убихинола.</a:t>
                      </a:r>
                      <a:endParaRPr lang="sr-Cyrl-RS" sz="1400" dirty="0" smtClean="0"/>
                    </a:p>
                  </a:txBody>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805471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 y="152400"/>
            <a:ext cx="9144000" cy="1143000"/>
          </a:xfrm>
        </p:spPr>
        <p:txBody>
          <a:bodyPr>
            <a:normAutofit/>
          </a:bodyPr>
          <a:lstStyle/>
          <a:p>
            <a:r>
              <a:rPr lang="sr-Cyrl-CS" sz="3200" b="1" dirty="0">
                <a:solidFill>
                  <a:schemeClr val="tx2"/>
                </a:solidFill>
                <a:ea typeface="Times New Roman"/>
                <a:cs typeface="Times New Roman"/>
              </a:rPr>
              <a:t>Цијанид, </a:t>
            </a:r>
            <a:r>
              <a:rPr lang="sr-Cyrl-CS" sz="3200" b="1" i="1" dirty="0">
                <a:solidFill>
                  <a:schemeClr val="tx2"/>
                </a:solidFill>
                <a:ea typeface="Times New Roman"/>
                <a:cs typeface="Times New Roman"/>
              </a:rPr>
              <a:t>HCN</a:t>
            </a:r>
            <a:r>
              <a:rPr lang="sr-Cyrl-CS" sz="3200" b="1" dirty="0">
                <a:solidFill>
                  <a:schemeClr val="tx2"/>
                </a:solidFill>
                <a:ea typeface="Times New Roman"/>
                <a:cs typeface="Times New Roman"/>
              </a:rPr>
              <a:t>, цијан-водоник, и/или калијумова со </a:t>
            </a:r>
            <a:r>
              <a:rPr lang="sr-Cyrl-CS" sz="3200" b="1" i="1" dirty="0">
                <a:solidFill>
                  <a:schemeClr val="tx2"/>
                </a:solidFill>
                <a:ea typeface="Times New Roman"/>
                <a:cs typeface="Times New Roman"/>
              </a:rPr>
              <a:t>KCN</a:t>
            </a:r>
            <a:r>
              <a:rPr lang="sr-Cyrl-CS" sz="3200" b="1" dirty="0">
                <a:solidFill>
                  <a:schemeClr val="tx2"/>
                </a:solidFill>
                <a:ea typeface="Times New Roman"/>
                <a:cs typeface="Times New Roman"/>
              </a:rPr>
              <a:t>, калијум-цијанид</a:t>
            </a:r>
            <a:r>
              <a:rPr lang="sr-Cyrl-CS" sz="3200" dirty="0">
                <a:solidFill>
                  <a:schemeClr val="tx2"/>
                </a:solidFill>
                <a:ea typeface="Times New Roman"/>
                <a:cs typeface="Times New Roman"/>
              </a:rPr>
              <a:t> </a:t>
            </a:r>
            <a:endParaRPr lang="en-US" sz="3200" dirty="0">
              <a:solidFill>
                <a:schemeClr val="tx2"/>
              </a:solidFill>
            </a:endParaRPr>
          </a:p>
        </p:txBody>
      </p:sp>
      <p:sp>
        <p:nvSpPr>
          <p:cNvPr id="3" name="Content Placeholder 2"/>
          <p:cNvSpPr>
            <a:spLocks noGrp="1"/>
          </p:cNvSpPr>
          <p:nvPr>
            <p:ph idx="1"/>
          </p:nvPr>
        </p:nvSpPr>
        <p:spPr>
          <a:xfrm>
            <a:off x="0" y="3352800"/>
            <a:ext cx="9144000" cy="3505200"/>
          </a:xfrm>
        </p:spPr>
        <p:txBody>
          <a:bodyPr>
            <a:normAutofit fontScale="77500" lnSpcReduction="20000"/>
          </a:bodyPr>
          <a:lstStyle/>
          <a:p>
            <a:r>
              <a:rPr lang="sr-Cyrl-RS" dirty="0" smtClean="0">
                <a:solidFill>
                  <a:schemeClr val="tx2"/>
                </a:solidFill>
              </a:rPr>
              <a:t>Делује на </a:t>
            </a:r>
            <a:r>
              <a:rPr lang="sr-Cyrl-CS" dirty="0" smtClean="0">
                <a:solidFill>
                  <a:schemeClr val="tx2"/>
                </a:solidFill>
                <a:cs typeface="Times New Roman"/>
              </a:rPr>
              <a:t>к</a:t>
            </a:r>
            <a:r>
              <a:rPr lang="sr-Cyrl-CS" dirty="0" smtClean="0">
                <a:solidFill>
                  <a:schemeClr val="tx2"/>
                </a:solidFill>
                <a:ea typeface="Times New Roman"/>
                <a:cs typeface="Times New Roman"/>
              </a:rPr>
              <a:t>омплекс </a:t>
            </a:r>
            <a:r>
              <a:rPr lang="sr-Latn-CS" dirty="0" smtClean="0">
                <a:solidFill>
                  <a:schemeClr val="tx2"/>
                </a:solidFill>
                <a:ea typeface="Times New Roman"/>
                <a:cs typeface="Times New Roman"/>
              </a:rPr>
              <a:t>IV</a:t>
            </a:r>
            <a:r>
              <a:rPr lang="sr-Cyrl-RS" dirty="0" smtClean="0">
                <a:solidFill>
                  <a:schemeClr val="tx2"/>
                </a:solidFill>
                <a:ea typeface="Times New Roman"/>
                <a:cs typeface="Times New Roman"/>
              </a:rPr>
              <a:t> и доводи до и</a:t>
            </a:r>
            <a:r>
              <a:rPr lang="sr-Cyrl-CS" dirty="0" smtClean="0">
                <a:solidFill>
                  <a:schemeClr val="tx2"/>
                </a:solidFill>
              </a:rPr>
              <a:t>нхибиције </a:t>
            </a:r>
            <a:r>
              <a:rPr lang="sr-Cyrl-CS" dirty="0">
                <a:solidFill>
                  <a:schemeClr val="tx2"/>
                </a:solidFill>
              </a:rPr>
              <a:t>транспорта електрона </a:t>
            </a:r>
            <a:r>
              <a:rPr lang="sr-Cyrl-CS" dirty="0" smtClean="0">
                <a:solidFill>
                  <a:schemeClr val="tx2"/>
                </a:solidFill>
              </a:rPr>
              <a:t>тако </a:t>
            </a:r>
            <a:r>
              <a:rPr lang="sr-Cyrl-CS" dirty="0">
                <a:solidFill>
                  <a:schemeClr val="tx2"/>
                </a:solidFill>
              </a:rPr>
              <a:t>што се </a:t>
            </a:r>
            <a:r>
              <a:rPr lang="sr-Cyrl-CS" dirty="0" smtClean="0">
                <a:solidFill>
                  <a:schemeClr val="tx2"/>
                </a:solidFill>
              </a:rPr>
              <a:t>много снажније везује за </a:t>
            </a:r>
            <a:r>
              <a:rPr lang="sr-Cyrl-CS" dirty="0">
                <a:solidFill>
                  <a:schemeClr val="tx2"/>
                </a:solidFill>
              </a:rPr>
              <a:t>Fe-Cu центар цитохром </a:t>
            </a:r>
            <a:r>
              <a:rPr lang="sr-Cyrl-CS" i="1" dirty="0" smtClean="0">
                <a:solidFill>
                  <a:schemeClr val="tx2"/>
                </a:solidFill>
              </a:rPr>
              <a:t>с</a:t>
            </a:r>
            <a:r>
              <a:rPr lang="sr-Cyrl-CS" dirty="0" smtClean="0">
                <a:solidFill>
                  <a:schemeClr val="tx2"/>
                </a:solidFill>
              </a:rPr>
              <a:t> </a:t>
            </a:r>
            <a:r>
              <a:rPr lang="sr-Cyrl-CS" dirty="0">
                <a:solidFill>
                  <a:schemeClr val="tx2"/>
                </a:solidFill>
              </a:rPr>
              <a:t>оксидазе него кисеоник и тако </a:t>
            </a:r>
            <a:r>
              <a:rPr lang="sr-Cyrl-CS" dirty="0" smtClean="0">
                <a:solidFill>
                  <a:schemeClr val="tx2"/>
                </a:solidFill>
              </a:rPr>
              <a:t>спречава </a:t>
            </a:r>
            <a:r>
              <a:rPr lang="sr-Cyrl-CS" dirty="0">
                <a:solidFill>
                  <a:schemeClr val="tx2"/>
                </a:solidFill>
              </a:rPr>
              <a:t>редукцију кисеоника</a:t>
            </a:r>
            <a:r>
              <a:rPr lang="sr-Cyrl-CS" dirty="0" smtClean="0">
                <a:solidFill>
                  <a:schemeClr val="tx2"/>
                </a:solidFill>
              </a:rPr>
              <a:t>.</a:t>
            </a:r>
          </a:p>
          <a:p>
            <a:r>
              <a:rPr lang="sr-Cyrl-CS" b="1" dirty="0">
                <a:solidFill>
                  <a:schemeClr val="tx2"/>
                </a:solidFill>
              </a:rPr>
              <a:t>Цијанид се везује за </a:t>
            </a:r>
            <a:r>
              <a:rPr lang="sr-Cyrl-CS" b="1" i="1" dirty="0">
                <a:solidFill>
                  <a:schemeClr val="tx2"/>
                </a:solidFill>
              </a:rPr>
              <a:t>Fе</a:t>
            </a:r>
            <a:r>
              <a:rPr lang="sr-Cyrl-CS" b="1" baseline="30000" dirty="0">
                <a:solidFill>
                  <a:schemeClr val="tx2"/>
                </a:solidFill>
              </a:rPr>
              <a:t>3+</a:t>
            </a:r>
            <a:r>
              <a:rPr lang="sr-Cyrl-CS" b="1" dirty="0">
                <a:solidFill>
                  <a:schemeClr val="tx2"/>
                </a:solidFill>
              </a:rPr>
              <a:t> у ХЕМу цитохрома </a:t>
            </a:r>
            <a:r>
              <a:rPr lang="sr-Cyrl-CS" b="1" i="1" dirty="0">
                <a:solidFill>
                  <a:schemeClr val="tx2"/>
                </a:solidFill>
              </a:rPr>
              <a:t>аа3</a:t>
            </a:r>
            <a:r>
              <a:rPr lang="sr-Cyrl-CS" b="1" dirty="0">
                <a:solidFill>
                  <a:schemeClr val="tx2"/>
                </a:solidFill>
              </a:rPr>
              <a:t> (компонента цитохром </a:t>
            </a:r>
            <a:r>
              <a:rPr lang="sr-Cyrl-CS" b="1" i="1" dirty="0">
                <a:solidFill>
                  <a:schemeClr val="tx2"/>
                </a:solidFill>
              </a:rPr>
              <a:t>с</a:t>
            </a:r>
            <a:r>
              <a:rPr lang="sr-Cyrl-CS" b="1" dirty="0">
                <a:solidFill>
                  <a:schemeClr val="tx2"/>
                </a:solidFill>
              </a:rPr>
              <a:t> оксидазе) и спречава пренос </a:t>
            </a:r>
            <a:r>
              <a:rPr lang="sr-Cyrl-CS" b="1" dirty="0" smtClean="0">
                <a:solidFill>
                  <a:schemeClr val="tx2"/>
                </a:solidFill>
              </a:rPr>
              <a:t>електрона </a:t>
            </a:r>
            <a:r>
              <a:rPr lang="sr-Cyrl-CS" b="1" dirty="0">
                <a:solidFill>
                  <a:schemeClr val="tx2"/>
                </a:solidFill>
              </a:rPr>
              <a:t>на кисеоник. </a:t>
            </a:r>
            <a:endParaRPr lang="sr-Cyrl-CS" b="1" dirty="0" smtClean="0">
              <a:solidFill>
                <a:schemeClr val="tx2"/>
              </a:solidFill>
            </a:endParaRPr>
          </a:p>
          <a:p>
            <a:r>
              <a:rPr lang="sr-Cyrl-CS" dirty="0">
                <a:solidFill>
                  <a:schemeClr val="tx2"/>
                </a:solidFill>
              </a:rPr>
              <a:t>Долази до парализе митохондријског дисања и престанка производње енергије (</a:t>
            </a:r>
            <a:r>
              <a:rPr lang="sr-Cyrl-CS" i="1" dirty="0">
                <a:solidFill>
                  <a:schemeClr val="tx2"/>
                </a:solidFill>
              </a:rPr>
              <a:t>АТР</a:t>
            </a:r>
            <a:r>
              <a:rPr lang="sr-Cyrl-CS" dirty="0">
                <a:solidFill>
                  <a:schemeClr val="tx2"/>
                </a:solidFill>
              </a:rPr>
              <a:t>а), услед чега брзо долази до ћелијске смрти. </a:t>
            </a:r>
            <a:endParaRPr lang="en-US" b="1" dirty="0">
              <a:solidFill>
                <a:schemeClr val="tx2"/>
              </a:solidFill>
            </a:endParaRPr>
          </a:p>
        </p:txBody>
      </p:sp>
      <p:pic>
        <p:nvPicPr>
          <p:cNvPr id="3076" name="Picture 4" descr="Hydrogen-cyanide-2D.sv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447800"/>
            <a:ext cx="4800600" cy="131266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Ball and stick model of hydrogen cyanid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1371600"/>
            <a:ext cx="3581400" cy="1598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814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95400"/>
            <a:ext cx="9144000" cy="5562600"/>
          </a:xfrm>
        </p:spPr>
        <p:txBody>
          <a:bodyPr/>
          <a:lstStyle/>
          <a:p>
            <a:r>
              <a:rPr lang="sr-Cyrl-CS" dirty="0">
                <a:solidFill>
                  <a:schemeClr val="tx2"/>
                </a:solidFill>
              </a:rPr>
              <a:t>Токсично декство цијанида најпре погађа ЦНС. </a:t>
            </a:r>
            <a:endParaRPr lang="sr-Cyrl-CS" dirty="0" smtClean="0">
              <a:solidFill>
                <a:schemeClr val="tx2"/>
              </a:solidFill>
            </a:endParaRPr>
          </a:p>
          <a:p>
            <a:r>
              <a:rPr lang="sr-Cyrl-CS" dirty="0" smtClean="0">
                <a:solidFill>
                  <a:schemeClr val="tx2"/>
                </a:solidFill>
              </a:rPr>
              <a:t>Акутна </a:t>
            </a:r>
            <a:r>
              <a:rPr lang="sr-Cyrl-CS" dirty="0">
                <a:solidFill>
                  <a:schemeClr val="tx2"/>
                </a:solidFill>
              </a:rPr>
              <a:t>инхалација високих концентрација цијанида </a:t>
            </a:r>
            <a:r>
              <a:rPr lang="sr-Cyrl-CS" dirty="0" smtClean="0">
                <a:solidFill>
                  <a:schemeClr val="tx2"/>
                </a:solidFill>
              </a:rPr>
              <a:t>доводи </a:t>
            </a:r>
            <a:r>
              <a:rPr lang="sr-Cyrl-CS" dirty="0">
                <a:solidFill>
                  <a:schemeClr val="tx2"/>
                </a:solidFill>
              </a:rPr>
              <a:t>до стимулације ЦНСа и брзо изазива грчење, конвулзије, кому и смрт. </a:t>
            </a:r>
            <a:endParaRPr lang="sr-Cyrl-CS" dirty="0" smtClean="0">
              <a:solidFill>
                <a:schemeClr val="tx2"/>
              </a:solidFill>
            </a:endParaRPr>
          </a:p>
          <a:p>
            <a:r>
              <a:rPr lang="sr-Cyrl-CS" dirty="0" smtClean="0">
                <a:solidFill>
                  <a:schemeClr val="tx2"/>
                </a:solidFill>
              </a:rPr>
              <a:t>Акутно </a:t>
            </a:r>
            <a:r>
              <a:rPr lang="sr-Cyrl-CS" dirty="0">
                <a:solidFill>
                  <a:schemeClr val="tx2"/>
                </a:solidFill>
              </a:rPr>
              <a:t>излагање мањој количини цијанида изазива дезоријентацију, губитак даха, вртоглавицу, укоченост мишића и главобољу. </a:t>
            </a:r>
            <a:endParaRPr lang="sr-Cyrl-CS" dirty="0" smtClean="0">
              <a:solidFill>
                <a:schemeClr val="tx2"/>
              </a:solidFill>
            </a:endParaRPr>
          </a:p>
          <a:p>
            <a:r>
              <a:rPr lang="sr-Cyrl-CS" dirty="0" smtClean="0">
                <a:solidFill>
                  <a:schemeClr val="tx2"/>
                </a:solidFill>
              </a:rPr>
              <a:t>Ефекти </a:t>
            </a:r>
            <a:r>
              <a:rPr lang="sr-Cyrl-CS" dirty="0">
                <a:solidFill>
                  <a:schemeClr val="tx2"/>
                </a:solidFill>
              </a:rPr>
              <a:t>после инхалације </a:t>
            </a:r>
            <a:r>
              <a:rPr lang="sr-Cyrl-CS" dirty="0" smtClean="0">
                <a:solidFill>
                  <a:schemeClr val="tx2"/>
                </a:solidFill>
              </a:rPr>
              <a:t>цијанводоника </a:t>
            </a:r>
            <a:r>
              <a:rPr lang="sr-Cyrl-CS" dirty="0">
                <a:solidFill>
                  <a:schemeClr val="tx2"/>
                </a:solidFill>
              </a:rPr>
              <a:t>настају скоро тренутно, а развијају се у току 10 до 15 минута након оралног уношења цијанида.</a:t>
            </a:r>
            <a:endParaRPr lang="en-US" dirty="0">
              <a:solidFill>
                <a:schemeClr val="tx2"/>
              </a:solidFill>
            </a:endParaRPr>
          </a:p>
        </p:txBody>
      </p:sp>
      <p:sp>
        <p:nvSpPr>
          <p:cNvPr id="4" name="Title 1"/>
          <p:cNvSpPr>
            <a:spLocks noGrp="1"/>
          </p:cNvSpPr>
          <p:nvPr>
            <p:ph type="title"/>
          </p:nvPr>
        </p:nvSpPr>
        <p:spPr>
          <a:xfrm>
            <a:off x="15240" y="152400"/>
            <a:ext cx="9144000" cy="1143000"/>
          </a:xfrm>
        </p:spPr>
        <p:txBody>
          <a:bodyPr>
            <a:normAutofit/>
          </a:bodyPr>
          <a:lstStyle/>
          <a:p>
            <a:r>
              <a:rPr lang="sr-Cyrl-CS" sz="3200" b="1" dirty="0">
                <a:solidFill>
                  <a:schemeClr val="tx2"/>
                </a:solidFill>
                <a:ea typeface="Times New Roman"/>
                <a:cs typeface="Times New Roman"/>
              </a:rPr>
              <a:t>Цијанид, </a:t>
            </a:r>
            <a:r>
              <a:rPr lang="sr-Cyrl-CS" sz="3200" b="1" i="1" dirty="0">
                <a:solidFill>
                  <a:schemeClr val="tx2"/>
                </a:solidFill>
                <a:ea typeface="Times New Roman"/>
                <a:cs typeface="Times New Roman"/>
              </a:rPr>
              <a:t>HCN</a:t>
            </a:r>
            <a:r>
              <a:rPr lang="sr-Cyrl-CS" sz="3200" b="1" dirty="0">
                <a:solidFill>
                  <a:schemeClr val="tx2"/>
                </a:solidFill>
                <a:ea typeface="Times New Roman"/>
                <a:cs typeface="Times New Roman"/>
              </a:rPr>
              <a:t>, цијан-водоник, и/или калијумова со </a:t>
            </a:r>
            <a:r>
              <a:rPr lang="sr-Cyrl-CS" sz="3200" b="1" i="1" dirty="0">
                <a:solidFill>
                  <a:schemeClr val="tx2"/>
                </a:solidFill>
                <a:ea typeface="Times New Roman"/>
                <a:cs typeface="Times New Roman"/>
              </a:rPr>
              <a:t>KCN</a:t>
            </a:r>
            <a:r>
              <a:rPr lang="sr-Cyrl-CS" sz="3200" b="1" dirty="0">
                <a:solidFill>
                  <a:schemeClr val="tx2"/>
                </a:solidFill>
                <a:ea typeface="Times New Roman"/>
                <a:cs typeface="Times New Roman"/>
              </a:rPr>
              <a:t>, калијум-цијанид</a:t>
            </a:r>
            <a:r>
              <a:rPr lang="sr-Cyrl-CS" sz="3200" dirty="0">
                <a:solidFill>
                  <a:schemeClr val="tx2"/>
                </a:solidFill>
                <a:ea typeface="Times New Roman"/>
                <a:cs typeface="Times New Roman"/>
              </a:rPr>
              <a:t> </a:t>
            </a:r>
            <a:endParaRPr lang="en-US" sz="3200" dirty="0">
              <a:solidFill>
                <a:schemeClr val="tx2"/>
              </a:solidFill>
            </a:endParaRPr>
          </a:p>
        </p:txBody>
      </p:sp>
    </p:spTree>
    <p:extLst>
      <p:ext uri="{BB962C8B-B14F-4D97-AF65-F5344CB8AC3E}">
        <p14:creationId xmlns:p14="http://schemas.microsoft.com/office/powerpoint/2010/main" val="2135273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 y="1328057"/>
            <a:ext cx="9128760" cy="5529943"/>
          </a:xfrm>
        </p:spPr>
        <p:txBody>
          <a:bodyPr>
            <a:normAutofit fontScale="85000" lnSpcReduction="20000"/>
          </a:bodyPr>
          <a:lstStyle/>
          <a:p>
            <a:r>
              <a:rPr lang="sr-Cyrl-CS" b="1" dirty="0">
                <a:solidFill>
                  <a:schemeClr val="tx2"/>
                </a:solidFill>
              </a:rPr>
              <a:t>Лечење</a:t>
            </a:r>
            <a:r>
              <a:rPr lang="sr-Cyrl-CS" dirty="0">
                <a:solidFill>
                  <a:schemeClr val="tx2"/>
                </a:solidFill>
              </a:rPr>
              <a:t>: </a:t>
            </a:r>
            <a:endParaRPr lang="sr-Cyrl-CS" dirty="0" smtClean="0">
              <a:solidFill>
                <a:schemeClr val="tx2"/>
              </a:solidFill>
            </a:endParaRPr>
          </a:p>
          <a:p>
            <a:r>
              <a:rPr lang="sr-Cyrl-CS" dirty="0" smtClean="0">
                <a:solidFill>
                  <a:schemeClr val="tx2"/>
                </a:solidFill>
              </a:rPr>
              <a:t>Што </a:t>
            </a:r>
            <a:r>
              <a:rPr lang="sr-Cyrl-CS" dirty="0">
                <a:solidFill>
                  <a:schemeClr val="tx2"/>
                </a:solidFill>
              </a:rPr>
              <a:t>је могуће пре, треба убризгати </a:t>
            </a:r>
            <a:r>
              <a:rPr lang="sr-Cyrl-CS" b="1" i="1" dirty="0">
                <a:solidFill>
                  <a:schemeClr val="tx2"/>
                </a:solidFill>
              </a:rPr>
              <a:t>Nа</a:t>
            </a:r>
            <a:r>
              <a:rPr lang="sr-Cyrl-CS" b="1" dirty="0">
                <a:solidFill>
                  <a:schemeClr val="tx2"/>
                </a:solidFill>
              </a:rPr>
              <a:t>-нитрит интравенски у циљу изазивања метхемоглобинемије</a:t>
            </a:r>
            <a:r>
              <a:rPr lang="sr-Cyrl-CS" dirty="0">
                <a:solidFill>
                  <a:schemeClr val="tx2"/>
                </a:solidFill>
              </a:rPr>
              <a:t>. </a:t>
            </a:r>
            <a:endParaRPr lang="sr-Cyrl-CS" dirty="0" smtClean="0">
              <a:solidFill>
                <a:schemeClr val="tx2"/>
              </a:solidFill>
            </a:endParaRPr>
          </a:p>
          <a:p>
            <a:pPr lvl="1"/>
            <a:r>
              <a:rPr lang="sr-Cyrl-CS" dirty="0" smtClean="0">
                <a:solidFill>
                  <a:schemeClr val="tx2"/>
                </a:solidFill>
              </a:rPr>
              <a:t>У </a:t>
            </a:r>
            <a:r>
              <a:rPr lang="sr-Cyrl-CS" dirty="0">
                <a:solidFill>
                  <a:schemeClr val="tx2"/>
                </a:solidFill>
              </a:rPr>
              <a:t>метхемоглобину гвожђе се налази у фери облику (</a:t>
            </a:r>
            <a:r>
              <a:rPr lang="sr-Cyrl-CS" i="1" dirty="0">
                <a:solidFill>
                  <a:schemeClr val="tx2"/>
                </a:solidFill>
              </a:rPr>
              <a:t>Fе</a:t>
            </a:r>
            <a:r>
              <a:rPr lang="sr-Cyrl-CS" baseline="30000" dirty="0">
                <a:solidFill>
                  <a:schemeClr val="tx2"/>
                </a:solidFill>
              </a:rPr>
              <a:t>3+</a:t>
            </a:r>
            <a:r>
              <a:rPr lang="sr-Cyrl-CS" dirty="0">
                <a:solidFill>
                  <a:schemeClr val="tx2"/>
                </a:solidFill>
              </a:rPr>
              <a:t>); за овај облик гвожђа цијанид се лако везује и тиме се спречава везивање цијанида за цитохром-</a:t>
            </a:r>
            <a:r>
              <a:rPr lang="sr-Cyrl-CS" i="1" dirty="0">
                <a:solidFill>
                  <a:schemeClr val="tx2"/>
                </a:solidFill>
              </a:rPr>
              <a:t>с</a:t>
            </a:r>
            <a:r>
              <a:rPr lang="sr-Cyrl-CS" dirty="0">
                <a:solidFill>
                  <a:schemeClr val="tx2"/>
                </a:solidFill>
              </a:rPr>
              <a:t>-оксидазу. </a:t>
            </a:r>
            <a:endParaRPr lang="sr-Cyrl-CS" dirty="0" smtClean="0">
              <a:solidFill>
                <a:schemeClr val="tx2"/>
              </a:solidFill>
            </a:endParaRPr>
          </a:p>
          <a:p>
            <a:r>
              <a:rPr lang="sr-Cyrl-CS" dirty="0" smtClean="0">
                <a:solidFill>
                  <a:schemeClr val="tx2"/>
                </a:solidFill>
              </a:rPr>
              <a:t>Непосредно </a:t>
            </a:r>
            <a:r>
              <a:rPr lang="sr-Cyrl-CS" dirty="0">
                <a:solidFill>
                  <a:schemeClr val="tx2"/>
                </a:solidFill>
              </a:rPr>
              <a:t>након овога </a:t>
            </a:r>
            <a:r>
              <a:rPr lang="sr-Cyrl-CS" b="1" dirty="0">
                <a:solidFill>
                  <a:schemeClr val="tx2"/>
                </a:solidFill>
              </a:rPr>
              <a:t>убризгава се </a:t>
            </a:r>
            <a:r>
              <a:rPr lang="sr-Cyrl-CS" b="1" i="1" dirty="0">
                <a:solidFill>
                  <a:schemeClr val="tx2"/>
                </a:solidFill>
              </a:rPr>
              <a:t>Nа</a:t>
            </a:r>
            <a:r>
              <a:rPr lang="sr-Cyrl-CS" b="1" dirty="0">
                <a:solidFill>
                  <a:schemeClr val="tx2"/>
                </a:solidFill>
              </a:rPr>
              <a:t>-тиосулфат</a:t>
            </a:r>
            <a:r>
              <a:rPr lang="sr-Cyrl-CS" dirty="0">
                <a:solidFill>
                  <a:schemeClr val="tx2"/>
                </a:solidFill>
              </a:rPr>
              <a:t>, такође </a:t>
            </a:r>
            <a:r>
              <a:rPr lang="sr-Cyrl-CS" b="1" dirty="0">
                <a:solidFill>
                  <a:schemeClr val="tx2"/>
                </a:solidFill>
              </a:rPr>
              <a:t>интравенски</a:t>
            </a:r>
            <a:r>
              <a:rPr lang="sr-Cyrl-CS" dirty="0">
                <a:solidFill>
                  <a:schemeClr val="tx2"/>
                </a:solidFill>
              </a:rPr>
              <a:t>. </a:t>
            </a:r>
            <a:endParaRPr lang="sr-Cyrl-CS" dirty="0" smtClean="0">
              <a:solidFill>
                <a:schemeClr val="tx2"/>
              </a:solidFill>
            </a:endParaRPr>
          </a:p>
          <a:p>
            <a:r>
              <a:rPr lang="sr-Cyrl-CS" dirty="0" smtClean="0">
                <a:solidFill>
                  <a:schemeClr val="tx2"/>
                </a:solidFill>
              </a:rPr>
              <a:t>Циљ </a:t>
            </a:r>
            <a:r>
              <a:rPr lang="sr-Cyrl-CS" dirty="0">
                <a:solidFill>
                  <a:schemeClr val="tx2"/>
                </a:solidFill>
              </a:rPr>
              <a:t>примене тиосулфата је да се организму стави на располагање довољна количина сумпора која треба да омогући претварање токсичног јона цијанида </a:t>
            </a:r>
            <a:r>
              <a:rPr lang="sr-Cyrl-CS" i="1" dirty="0">
                <a:solidFill>
                  <a:schemeClr val="tx2"/>
                </a:solidFill>
              </a:rPr>
              <a:t>CN</a:t>
            </a:r>
            <a:r>
              <a:rPr lang="sr-Cyrl-CS" baseline="30000" dirty="0">
                <a:solidFill>
                  <a:schemeClr val="tx2"/>
                </a:solidFill>
              </a:rPr>
              <a:t>-</a:t>
            </a:r>
            <a:r>
              <a:rPr lang="sr-Cyrl-CS" dirty="0">
                <a:solidFill>
                  <a:schemeClr val="tx2"/>
                </a:solidFill>
              </a:rPr>
              <a:t> у нетоксични тиоцијанат </a:t>
            </a:r>
            <a:r>
              <a:rPr lang="sr-Cyrl-CS" i="1" dirty="0">
                <a:solidFill>
                  <a:schemeClr val="tx2"/>
                </a:solidFill>
              </a:rPr>
              <a:t>SCN</a:t>
            </a:r>
            <a:r>
              <a:rPr lang="sr-Cyrl-CS" baseline="30000" dirty="0">
                <a:solidFill>
                  <a:schemeClr val="tx2"/>
                </a:solidFill>
              </a:rPr>
              <a:t>-</a:t>
            </a:r>
            <a:r>
              <a:rPr lang="sr-Cyrl-CS" dirty="0">
                <a:solidFill>
                  <a:schemeClr val="tx2"/>
                </a:solidFill>
              </a:rPr>
              <a:t>. </a:t>
            </a:r>
            <a:endParaRPr lang="sr-Cyrl-CS" dirty="0" smtClean="0">
              <a:solidFill>
                <a:schemeClr val="tx2"/>
              </a:solidFill>
            </a:endParaRPr>
          </a:p>
          <a:p>
            <a:r>
              <a:rPr lang="sr-Cyrl-CS" dirty="0" smtClean="0">
                <a:solidFill>
                  <a:schemeClr val="tx2"/>
                </a:solidFill>
              </a:rPr>
              <a:t>Ова </a:t>
            </a:r>
            <a:r>
              <a:rPr lang="sr-Cyrl-CS" dirty="0">
                <a:solidFill>
                  <a:schemeClr val="tx2"/>
                </a:solidFill>
              </a:rPr>
              <a:t>реакција се дешава </a:t>
            </a:r>
            <a:r>
              <a:rPr lang="sr-Cyrl-CS" b="1" dirty="0">
                <a:solidFill>
                  <a:schemeClr val="tx2"/>
                </a:solidFill>
              </a:rPr>
              <a:t>у јетри </a:t>
            </a:r>
            <a:r>
              <a:rPr lang="sr-Cyrl-CS" dirty="0">
                <a:solidFill>
                  <a:schemeClr val="tx2"/>
                </a:solidFill>
              </a:rPr>
              <a:t>уз помоћ </a:t>
            </a:r>
            <a:r>
              <a:rPr lang="sr-Cyrl-CS" b="1" dirty="0">
                <a:solidFill>
                  <a:schemeClr val="tx2"/>
                </a:solidFill>
              </a:rPr>
              <a:t>ензима транс-сулфуразе</a:t>
            </a:r>
            <a:r>
              <a:rPr lang="sr-Cyrl-CS" dirty="0">
                <a:solidFill>
                  <a:schemeClr val="tx2"/>
                </a:solidFill>
              </a:rPr>
              <a:t>.</a:t>
            </a:r>
            <a:endParaRPr lang="en-US" dirty="0">
              <a:solidFill>
                <a:schemeClr val="tx2"/>
              </a:solidFill>
            </a:endParaRPr>
          </a:p>
        </p:txBody>
      </p:sp>
      <p:sp>
        <p:nvSpPr>
          <p:cNvPr id="4" name="Title 1"/>
          <p:cNvSpPr txBox="1">
            <a:spLocks/>
          </p:cNvSpPr>
          <p:nvPr/>
        </p:nvSpPr>
        <p:spPr>
          <a:xfrm>
            <a:off x="15240" y="152400"/>
            <a:ext cx="914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CS" sz="3200" b="1" smtClean="0">
                <a:solidFill>
                  <a:schemeClr val="tx2"/>
                </a:solidFill>
                <a:ea typeface="Times New Roman"/>
                <a:cs typeface="Times New Roman"/>
              </a:rPr>
              <a:t>Цијанид, </a:t>
            </a:r>
            <a:r>
              <a:rPr lang="sr-Cyrl-CS" sz="3200" b="1" i="1" smtClean="0">
                <a:solidFill>
                  <a:schemeClr val="tx2"/>
                </a:solidFill>
                <a:ea typeface="Times New Roman"/>
                <a:cs typeface="Times New Roman"/>
              </a:rPr>
              <a:t>HCN</a:t>
            </a:r>
            <a:r>
              <a:rPr lang="sr-Cyrl-CS" sz="3200" b="1" smtClean="0">
                <a:solidFill>
                  <a:schemeClr val="tx2"/>
                </a:solidFill>
                <a:ea typeface="Times New Roman"/>
                <a:cs typeface="Times New Roman"/>
              </a:rPr>
              <a:t>, цијан-водоник, и/или калијумова со </a:t>
            </a:r>
            <a:r>
              <a:rPr lang="sr-Cyrl-CS" sz="3200" b="1" i="1" smtClean="0">
                <a:solidFill>
                  <a:schemeClr val="tx2"/>
                </a:solidFill>
                <a:ea typeface="Times New Roman"/>
                <a:cs typeface="Times New Roman"/>
              </a:rPr>
              <a:t>KCN</a:t>
            </a:r>
            <a:r>
              <a:rPr lang="sr-Cyrl-CS" sz="3200" b="1" smtClean="0">
                <a:solidFill>
                  <a:schemeClr val="tx2"/>
                </a:solidFill>
                <a:ea typeface="Times New Roman"/>
                <a:cs typeface="Times New Roman"/>
              </a:rPr>
              <a:t>, калијум-цијанид</a:t>
            </a:r>
            <a:r>
              <a:rPr lang="sr-Cyrl-CS" sz="3200" smtClean="0">
                <a:solidFill>
                  <a:schemeClr val="tx2"/>
                </a:solidFill>
                <a:ea typeface="Times New Roman"/>
                <a:cs typeface="Times New Roman"/>
              </a:rPr>
              <a:t> </a:t>
            </a:r>
            <a:endParaRPr lang="en-US" sz="3200" dirty="0">
              <a:solidFill>
                <a:schemeClr val="tx2"/>
              </a:solidFill>
            </a:endParaRPr>
          </a:p>
        </p:txBody>
      </p:sp>
    </p:spTree>
    <p:extLst>
      <p:ext uri="{BB962C8B-B14F-4D97-AF65-F5344CB8AC3E}">
        <p14:creationId xmlns:p14="http://schemas.microsoft.com/office/powerpoint/2010/main" val="669443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39762"/>
          </a:xfrm>
        </p:spPr>
        <p:txBody>
          <a:bodyPr>
            <a:noAutofit/>
          </a:bodyPr>
          <a:lstStyle/>
          <a:p>
            <a:r>
              <a:rPr lang="sr-Cyrl-CS" sz="3600" b="1" dirty="0">
                <a:solidFill>
                  <a:schemeClr val="tx2"/>
                </a:solidFill>
              </a:rPr>
              <a:t>Угљен-моноксид, </a:t>
            </a:r>
            <a:r>
              <a:rPr lang="sr-Cyrl-CS" sz="3600" b="1" i="1" dirty="0">
                <a:solidFill>
                  <a:schemeClr val="tx2"/>
                </a:solidFill>
              </a:rPr>
              <a:t>СО</a:t>
            </a:r>
            <a:r>
              <a:rPr lang="sr-Cyrl-CS" sz="3600" b="1" dirty="0">
                <a:solidFill>
                  <a:schemeClr val="tx2"/>
                </a:solidFill>
              </a:rPr>
              <a:t> </a:t>
            </a:r>
            <a:endParaRPr lang="en-US" sz="3600" dirty="0">
              <a:solidFill>
                <a:schemeClr val="tx2"/>
              </a:solidFill>
            </a:endParaRPr>
          </a:p>
        </p:txBody>
      </p:sp>
      <p:sp>
        <p:nvSpPr>
          <p:cNvPr id="3" name="Content Placeholder 2"/>
          <p:cNvSpPr>
            <a:spLocks noGrp="1"/>
          </p:cNvSpPr>
          <p:nvPr>
            <p:ph idx="1"/>
          </p:nvPr>
        </p:nvSpPr>
        <p:spPr>
          <a:xfrm>
            <a:off x="0" y="2569352"/>
            <a:ext cx="9144000" cy="4288647"/>
          </a:xfrm>
        </p:spPr>
        <p:txBody>
          <a:bodyPr>
            <a:normAutofit fontScale="77500" lnSpcReduction="20000"/>
          </a:bodyPr>
          <a:lstStyle/>
          <a:p>
            <a:r>
              <a:rPr lang="sr-Cyrl-CS" sz="3800" b="1" dirty="0">
                <a:solidFill>
                  <a:schemeClr val="tx2"/>
                </a:solidFill>
              </a:rPr>
              <a:t>Механизам дејства</a:t>
            </a:r>
            <a:r>
              <a:rPr lang="sr-Cyrl-CS" sz="3800" b="1" dirty="0" smtClean="0">
                <a:solidFill>
                  <a:schemeClr val="tx2"/>
                </a:solidFill>
              </a:rPr>
              <a:t>:</a:t>
            </a:r>
          </a:p>
          <a:p>
            <a:r>
              <a:rPr lang="sr-Cyrl-CS" sz="3800" dirty="0" smtClean="0">
                <a:solidFill>
                  <a:schemeClr val="tx2"/>
                </a:solidFill>
              </a:rPr>
              <a:t>Гас, нема мирис, нема укус.</a:t>
            </a:r>
            <a:r>
              <a:rPr lang="sr-Cyrl-CS" sz="3800" i="1" dirty="0" smtClean="0">
                <a:solidFill>
                  <a:schemeClr val="tx2"/>
                </a:solidFill>
              </a:rPr>
              <a:t> </a:t>
            </a:r>
          </a:p>
          <a:p>
            <a:r>
              <a:rPr lang="sr-Cyrl-CS" b="1" i="1" dirty="0" smtClean="0">
                <a:solidFill>
                  <a:schemeClr val="tx2"/>
                </a:solidFill>
              </a:rPr>
              <a:t>СО</a:t>
            </a:r>
            <a:r>
              <a:rPr lang="sr-Cyrl-CS" b="1" dirty="0" smtClean="0">
                <a:solidFill>
                  <a:schemeClr val="tx2"/>
                </a:solidFill>
              </a:rPr>
              <a:t> </a:t>
            </a:r>
            <a:r>
              <a:rPr lang="sr-Cyrl-CS" b="1" dirty="0">
                <a:solidFill>
                  <a:schemeClr val="tx2"/>
                </a:solidFill>
              </a:rPr>
              <a:t>се реверзибилно везује за хемоглобин, стварајући при томе карбоксихемоглобин. </a:t>
            </a:r>
            <a:endParaRPr lang="sr-Cyrl-CS" b="1" dirty="0" smtClean="0">
              <a:solidFill>
                <a:schemeClr val="tx2"/>
              </a:solidFill>
            </a:endParaRPr>
          </a:p>
          <a:p>
            <a:r>
              <a:rPr lang="sr-Cyrl-CS" dirty="0" smtClean="0">
                <a:solidFill>
                  <a:schemeClr val="tx2"/>
                </a:solidFill>
              </a:rPr>
              <a:t>Карбоксихемоглобин </a:t>
            </a:r>
            <a:r>
              <a:rPr lang="sr-Cyrl-CS" dirty="0">
                <a:solidFill>
                  <a:schemeClr val="tx2"/>
                </a:solidFill>
              </a:rPr>
              <a:t>није у стању да врши транспорт кисеоника па се услед тога у организму развија хипоксија. </a:t>
            </a:r>
            <a:endParaRPr lang="sr-Cyrl-CS" dirty="0" smtClean="0">
              <a:solidFill>
                <a:schemeClr val="tx2"/>
              </a:solidFill>
            </a:endParaRPr>
          </a:p>
          <a:p>
            <a:r>
              <a:rPr lang="sr-Cyrl-CS" b="1" dirty="0" smtClean="0">
                <a:solidFill>
                  <a:schemeClr val="tx2"/>
                </a:solidFill>
              </a:rPr>
              <a:t>Афинитет </a:t>
            </a:r>
            <a:r>
              <a:rPr lang="sr-Cyrl-CS" b="1" i="1" dirty="0">
                <a:solidFill>
                  <a:schemeClr val="tx2"/>
                </a:solidFill>
              </a:rPr>
              <a:t>СО</a:t>
            </a:r>
            <a:r>
              <a:rPr lang="sr-Cyrl-CS" b="1" dirty="0">
                <a:solidFill>
                  <a:schemeClr val="tx2"/>
                </a:solidFill>
              </a:rPr>
              <a:t> према хемоглобину је 200x већи него афинитет кисеоника према хемоглобину. </a:t>
            </a:r>
            <a:endParaRPr lang="sr-Cyrl-CS" b="1" dirty="0" smtClean="0">
              <a:solidFill>
                <a:schemeClr val="tx2"/>
              </a:solidFill>
            </a:endParaRPr>
          </a:p>
          <a:p>
            <a:r>
              <a:rPr lang="sr-Cyrl-CS" dirty="0" smtClean="0">
                <a:solidFill>
                  <a:schemeClr val="tx2"/>
                </a:solidFill>
              </a:rPr>
              <a:t>Карбоксихемоглобин </a:t>
            </a:r>
            <a:r>
              <a:rPr lang="sr-Cyrl-CS" dirty="0">
                <a:solidFill>
                  <a:schemeClr val="tx2"/>
                </a:solidFill>
              </a:rPr>
              <a:t>помера криву дисоцијације преосталог оксихемоглобина у правцу редукције преноса кисеоника према ткивима (све мање и мање количине кисеоника се предају ћелијама).</a:t>
            </a:r>
            <a:endParaRPr lang="en-US" dirty="0">
              <a:solidFill>
                <a:schemeClr val="tx2"/>
              </a:solidFill>
            </a:endParaRPr>
          </a:p>
        </p:txBody>
      </p:sp>
      <p:pic>
        <p:nvPicPr>
          <p:cNvPr id="7170" name="Picture 2" descr="Structure of the carbon monoxide molecu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914502"/>
            <a:ext cx="3124200" cy="16548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pace-filling model of the carbon monoxide molecu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914400"/>
            <a:ext cx="2034409" cy="1609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537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96400" cy="715962"/>
          </a:xfrm>
        </p:spPr>
        <p:txBody>
          <a:bodyPr>
            <a:normAutofit fontScale="90000"/>
          </a:bodyPr>
          <a:lstStyle/>
          <a:p>
            <a:r>
              <a:rPr lang="sr-Cyrl-CS" b="1" dirty="0">
                <a:solidFill>
                  <a:schemeClr val="tx2"/>
                </a:solidFill>
              </a:rPr>
              <a:t>Симптоми </a:t>
            </a:r>
            <a:r>
              <a:rPr lang="sr-Cyrl-CS" b="1" dirty="0" smtClean="0">
                <a:solidFill>
                  <a:schemeClr val="tx2"/>
                </a:solidFill>
              </a:rPr>
              <a:t>тровања угљен моноксидом</a:t>
            </a:r>
            <a:endParaRPr lang="en-US" dirty="0">
              <a:solidFill>
                <a:schemeClr val="tx2"/>
              </a:solidFill>
            </a:endParaRP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62000"/>
            <a:ext cx="4267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267200" y="1066800"/>
            <a:ext cx="5153847" cy="5170646"/>
          </a:xfrm>
          <a:prstGeom prst="rect">
            <a:avLst/>
          </a:prstGeom>
          <a:noFill/>
        </p:spPr>
        <p:txBody>
          <a:bodyPr wrap="none" rtlCol="0">
            <a:spAutoFit/>
          </a:bodyPr>
          <a:lstStyle/>
          <a:p>
            <a:r>
              <a:rPr lang="sr-Cyrl-CS" sz="2200" b="1" dirty="0">
                <a:solidFill>
                  <a:schemeClr val="tx2"/>
                </a:solidFill>
                <a:ea typeface="Times New Roman"/>
                <a:cs typeface="Times New Roman"/>
              </a:rPr>
              <a:t>Симптоми тровања:</a:t>
            </a:r>
            <a:r>
              <a:rPr lang="sr-Cyrl-CS" sz="2200" dirty="0">
                <a:solidFill>
                  <a:schemeClr val="tx2"/>
                </a:solidFill>
                <a:ea typeface="Times New Roman"/>
                <a:cs typeface="Times New Roman"/>
              </a:rPr>
              <a:t>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зависе </a:t>
            </a:r>
            <a:r>
              <a:rPr lang="sr-Cyrl-CS" sz="2200" dirty="0">
                <a:solidFill>
                  <a:schemeClr val="tx2"/>
                </a:solidFill>
                <a:ea typeface="Times New Roman"/>
                <a:cs typeface="Times New Roman"/>
              </a:rPr>
              <a:t>од концентрације </a:t>
            </a:r>
            <a:r>
              <a:rPr lang="sr-Cyrl-CS" sz="2200" dirty="0" smtClean="0">
                <a:solidFill>
                  <a:schemeClr val="tx2"/>
                </a:solidFill>
                <a:ea typeface="Times New Roman"/>
                <a:cs typeface="Times New Roman"/>
              </a:rPr>
              <a:t>карбокси-</a:t>
            </a:r>
          </a:p>
          <a:p>
            <a:r>
              <a:rPr lang="sr-Cyrl-CS" sz="2200" dirty="0" smtClean="0">
                <a:solidFill>
                  <a:schemeClr val="tx2"/>
                </a:solidFill>
                <a:ea typeface="Times New Roman"/>
                <a:cs typeface="Times New Roman"/>
              </a:rPr>
              <a:t>хемоглобина </a:t>
            </a:r>
            <a:r>
              <a:rPr lang="sr-Cyrl-CS" sz="2200" dirty="0">
                <a:solidFill>
                  <a:schemeClr val="tx2"/>
                </a:solidFill>
                <a:ea typeface="Times New Roman"/>
                <a:cs typeface="Times New Roman"/>
              </a:rPr>
              <a:t>у крви, односно од степена </a:t>
            </a:r>
            <a:endParaRPr lang="sr-Cyrl-CS" sz="2200" dirty="0" smtClean="0">
              <a:solidFill>
                <a:schemeClr val="tx2"/>
              </a:solidFill>
              <a:ea typeface="Times New Roman"/>
              <a:cs typeface="Times New Roman"/>
            </a:endParaRPr>
          </a:p>
          <a:p>
            <a:r>
              <a:rPr lang="sr-Cyrl-CS" sz="2200" dirty="0" smtClean="0">
                <a:solidFill>
                  <a:schemeClr val="tx2"/>
                </a:solidFill>
                <a:ea typeface="Times New Roman"/>
                <a:cs typeface="Times New Roman"/>
              </a:rPr>
              <a:t>хипоксије</a:t>
            </a:r>
            <a:r>
              <a:rPr lang="sr-Cyrl-CS" sz="2200" dirty="0">
                <a:solidFill>
                  <a:schemeClr val="tx2"/>
                </a:solidFill>
                <a:ea typeface="Times New Roman"/>
                <a:cs typeface="Times New Roman"/>
              </a:rPr>
              <a:t>.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Прогресија </a:t>
            </a:r>
            <a:r>
              <a:rPr lang="sr-Cyrl-CS" sz="2200" dirty="0">
                <a:solidFill>
                  <a:schemeClr val="tx2"/>
                </a:solidFill>
                <a:ea typeface="Times New Roman"/>
                <a:cs typeface="Times New Roman"/>
              </a:rPr>
              <a:t>симптома најчешће иде </a:t>
            </a:r>
            <a:endParaRPr lang="sr-Cyrl-CS" sz="2200" dirty="0" smtClean="0">
              <a:solidFill>
                <a:schemeClr val="tx2"/>
              </a:solidFill>
              <a:ea typeface="Times New Roman"/>
              <a:cs typeface="Times New Roman"/>
            </a:endParaRPr>
          </a:p>
          <a:p>
            <a:r>
              <a:rPr lang="sr-Cyrl-CS" sz="2200" dirty="0" smtClean="0">
                <a:solidFill>
                  <a:schemeClr val="tx2"/>
                </a:solidFill>
                <a:ea typeface="Times New Roman"/>
                <a:cs typeface="Times New Roman"/>
              </a:rPr>
              <a:t>следећим </a:t>
            </a:r>
            <a:r>
              <a:rPr lang="sr-Cyrl-CS" sz="2200" dirty="0">
                <a:solidFill>
                  <a:schemeClr val="tx2"/>
                </a:solidFill>
                <a:ea typeface="Times New Roman"/>
                <a:cs typeface="Times New Roman"/>
              </a:rPr>
              <a:t>редом: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смањење </a:t>
            </a:r>
            <a:r>
              <a:rPr lang="sr-Cyrl-CS" sz="2200" dirty="0">
                <a:solidFill>
                  <a:schemeClr val="tx2"/>
                </a:solidFill>
                <a:ea typeface="Times New Roman"/>
                <a:cs typeface="Times New Roman"/>
              </a:rPr>
              <a:t>психомоторике,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главобоља</a:t>
            </a:r>
            <a:r>
              <a:rPr lang="sr-Cyrl-CS" sz="2200" dirty="0">
                <a:solidFill>
                  <a:schemeClr val="tx2"/>
                </a:solidFill>
                <a:ea typeface="Times New Roman"/>
                <a:cs typeface="Times New Roman"/>
              </a:rPr>
              <a:t>, прво слабијег а затим и </a:t>
            </a:r>
            <a:endParaRPr lang="sr-Cyrl-CS" sz="2200" dirty="0" smtClean="0">
              <a:solidFill>
                <a:schemeClr val="tx2"/>
              </a:solidFill>
              <a:ea typeface="Times New Roman"/>
              <a:cs typeface="Times New Roman"/>
            </a:endParaRPr>
          </a:p>
          <a:p>
            <a:r>
              <a:rPr lang="sr-Cyrl-CS" sz="2200" dirty="0" smtClean="0">
                <a:solidFill>
                  <a:schemeClr val="tx2"/>
                </a:solidFill>
                <a:ea typeface="Times New Roman"/>
                <a:cs typeface="Times New Roman"/>
              </a:rPr>
              <a:t>јачег интензитета</a:t>
            </a:r>
            <a:r>
              <a:rPr lang="sr-Cyrl-CS" sz="2200" dirty="0">
                <a:solidFill>
                  <a:schemeClr val="tx2"/>
                </a:solidFill>
                <a:ea typeface="Times New Roman"/>
                <a:cs typeface="Times New Roman"/>
              </a:rPr>
              <a:t>,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тахикардија </a:t>
            </a:r>
            <a:r>
              <a:rPr lang="sr-Cyrl-CS" sz="2200" dirty="0">
                <a:solidFill>
                  <a:schemeClr val="tx2"/>
                </a:solidFill>
                <a:ea typeface="Times New Roman"/>
                <a:cs typeface="Times New Roman"/>
              </a:rPr>
              <a:t>(убрзан рад срца),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тахипноја </a:t>
            </a:r>
            <a:r>
              <a:rPr lang="sr-Cyrl-CS" sz="2200" dirty="0">
                <a:solidFill>
                  <a:schemeClr val="tx2"/>
                </a:solidFill>
                <a:ea typeface="Times New Roman"/>
                <a:cs typeface="Times New Roman"/>
              </a:rPr>
              <a:t>(убрзано дисање),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кома</a:t>
            </a:r>
            <a:r>
              <a:rPr lang="sr-Cyrl-CS" sz="2200" dirty="0">
                <a:solidFill>
                  <a:schemeClr val="tx2"/>
                </a:solidFill>
                <a:ea typeface="Times New Roman"/>
                <a:cs typeface="Times New Roman"/>
              </a:rPr>
              <a:t>,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конвулзије</a:t>
            </a:r>
            <a:r>
              <a:rPr lang="sr-Cyrl-CS" sz="2200" dirty="0">
                <a:solidFill>
                  <a:schemeClr val="tx2"/>
                </a:solidFill>
                <a:ea typeface="Times New Roman"/>
                <a:cs typeface="Times New Roman"/>
              </a:rPr>
              <a:t>,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шок </a:t>
            </a:r>
            <a:r>
              <a:rPr lang="sr-Cyrl-CS" sz="2200" dirty="0">
                <a:solidFill>
                  <a:schemeClr val="tx2"/>
                </a:solidFill>
                <a:ea typeface="Times New Roman"/>
                <a:cs typeface="Times New Roman"/>
              </a:rPr>
              <a:t>и </a:t>
            </a:r>
            <a:endParaRPr lang="sr-Cyrl-CS" sz="2200" dirty="0" smtClean="0">
              <a:solidFill>
                <a:schemeClr val="tx2"/>
              </a:solidFill>
              <a:ea typeface="Times New Roman"/>
              <a:cs typeface="Times New Roman"/>
            </a:endParaRPr>
          </a:p>
          <a:p>
            <a:pPr marL="285750" indent="-285750">
              <a:buFont typeface="Arial" charset="0"/>
              <a:buChar char="•"/>
            </a:pPr>
            <a:r>
              <a:rPr lang="sr-Cyrl-CS" sz="2200" dirty="0" smtClean="0">
                <a:solidFill>
                  <a:schemeClr val="tx2"/>
                </a:solidFill>
                <a:ea typeface="Times New Roman"/>
                <a:cs typeface="Times New Roman"/>
              </a:rPr>
              <a:t>парализа </a:t>
            </a:r>
            <a:r>
              <a:rPr lang="sr-Cyrl-CS" sz="2200" dirty="0">
                <a:solidFill>
                  <a:schemeClr val="tx2"/>
                </a:solidFill>
                <a:ea typeface="Times New Roman"/>
                <a:cs typeface="Times New Roman"/>
              </a:rPr>
              <a:t>дисања. </a:t>
            </a:r>
            <a:endParaRPr lang="en-US" sz="2200" dirty="0">
              <a:solidFill>
                <a:schemeClr val="tx2"/>
              </a:solidFill>
            </a:endParaRPr>
          </a:p>
        </p:txBody>
      </p:sp>
      <p:sp>
        <p:nvSpPr>
          <p:cNvPr id="5" name="TextBox 4"/>
          <p:cNvSpPr txBox="1"/>
          <p:nvPr/>
        </p:nvSpPr>
        <p:spPr>
          <a:xfrm>
            <a:off x="152401" y="4267200"/>
            <a:ext cx="4114799" cy="2554545"/>
          </a:xfrm>
          <a:prstGeom prst="rect">
            <a:avLst/>
          </a:prstGeom>
          <a:noFill/>
        </p:spPr>
        <p:txBody>
          <a:bodyPr wrap="square" rtlCol="0">
            <a:spAutoFit/>
          </a:bodyPr>
          <a:lstStyle/>
          <a:p>
            <a:pPr marL="285750" indent="-285750">
              <a:buFont typeface="Arial" pitchFamily="34" charset="0"/>
              <a:buChar char="•"/>
            </a:pPr>
            <a:r>
              <a:rPr lang="en-US" sz="1600" i="1" dirty="0" smtClean="0">
                <a:solidFill>
                  <a:schemeClr val="tx2"/>
                </a:solidFill>
              </a:rPr>
              <a:t>Nausea/sickness</a:t>
            </a:r>
          </a:p>
          <a:p>
            <a:pPr marL="285750" indent="-285750">
              <a:buFont typeface="Arial" pitchFamily="34" charset="0"/>
              <a:buChar char="•"/>
            </a:pPr>
            <a:r>
              <a:rPr lang="en-US" sz="1600" i="1" dirty="0" smtClean="0">
                <a:solidFill>
                  <a:schemeClr val="tx2"/>
                </a:solidFill>
              </a:rPr>
              <a:t>Dizziness</a:t>
            </a:r>
          </a:p>
          <a:p>
            <a:pPr marL="285750" indent="-285750">
              <a:buFont typeface="Arial" pitchFamily="34" charset="0"/>
              <a:buChar char="•"/>
            </a:pPr>
            <a:r>
              <a:rPr lang="en-US" sz="1600" i="1" dirty="0" smtClean="0">
                <a:solidFill>
                  <a:schemeClr val="tx2"/>
                </a:solidFill>
              </a:rPr>
              <a:t>Drowsiness/tiredness/general lethargy</a:t>
            </a:r>
          </a:p>
          <a:p>
            <a:pPr marL="285750" indent="-285750">
              <a:buFont typeface="Arial" pitchFamily="34" charset="0"/>
              <a:buChar char="•"/>
            </a:pPr>
            <a:r>
              <a:rPr lang="en-US" sz="1600" i="1" dirty="0" smtClean="0">
                <a:solidFill>
                  <a:schemeClr val="tx2"/>
                </a:solidFill>
              </a:rPr>
              <a:t>Headaches, becoming severe as exposure to carbon monoxide continues</a:t>
            </a:r>
          </a:p>
          <a:p>
            <a:pPr marL="285750" indent="-285750">
              <a:buFont typeface="Arial" pitchFamily="34" charset="0"/>
              <a:buChar char="•"/>
            </a:pPr>
            <a:r>
              <a:rPr lang="en-US" sz="1600" i="1" dirty="0" smtClean="0">
                <a:solidFill>
                  <a:schemeClr val="tx2"/>
                </a:solidFill>
              </a:rPr>
              <a:t>Impaired mental ability/confusion</a:t>
            </a:r>
          </a:p>
          <a:p>
            <a:pPr marL="285750" indent="-285750">
              <a:buFont typeface="Arial" pitchFamily="34" charset="0"/>
              <a:buChar char="•"/>
            </a:pPr>
            <a:r>
              <a:rPr lang="en-US" sz="1600" i="1" dirty="0" smtClean="0">
                <a:solidFill>
                  <a:schemeClr val="tx2"/>
                </a:solidFill>
              </a:rPr>
              <a:t>Chest or stomach pains</a:t>
            </a:r>
          </a:p>
          <a:p>
            <a:pPr marL="285750" indent="-285750">
              <a:buFont typeface="Arial" pitchFamily="34" charset="0"/>
              <a:buChar char="•"/>
            </a:pPr>
            <a:r>
              <a:rPr lang="en-US" sz="1600" i="1" dirty="0" smtClean="0">
                <a:solidFill>
                  <a:schemeClr val="tx2"/>
                </a:solidFill>
              </a:rPr>
              <a:t>Shortness of breath/difficulty in breathing</a:t>
            </a:r>
          </a:p>
          <a:p>
            <a:pPr marL="285750" indent="-285750">
              <a:buFont typeface="Arial" pitchFamily="34" charset="0"/>
              <a:buChar char="•"/>
            </a:pPr>
            <a:r>
              <a:rPr lang="en-US" sz="1600" i="1" dirty="0" smtClean="0">
                <a:solidFill>
                  <a:schemeClr val="tx2"/>
                </a:solidFill>
              </a:rPr>
              <a:t>Pink skin and bright red lips in severe poisoning cases</a:t>
            </a:r>
            <a:endParaRPr lang="en-US" sz="1600" i="1" dirty="0">
              <a:solidFill>
                <a:schemeClr val="tx2"/>
              </a:solidFill>
            </a:endParaRPr>
          </a:p>
        </p:txBody>
      </p:sp>
    </p:spTree>
    <p:extLst>
      <p:ext uri="{BB962C8B-B14F-4D97-AF65-F5344CB8AC3E}">
        <p14:creationId xmlns:p14="http://schemas.microsoft.com/office/powerpoint/2010/main" val="39463920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44562"/>
          </a:xfrm>
        </p:spPr>
        <p:txBody>
          <a:bodyPr>
            <a:normAutofit/>
          </a:bodyPr>
          <a:lstStyle/>
          <a:p>
            <a:r>
              <a:rPr lang="sr-Cyrl-CS" sz="3600" b="1" dirty="0" smtClean="0">
                <a:solidFill>
                  <a:schemeClr val="tx2"/>
                </a:solidFill>
              </a:rPr>
              <a:t>Лечење након тровања </a:t>
            </a:r>
            <a:r>
              <a:rPr lang="sr-Cyrl-CS" sz="3600" b="1" dirty="0">
                <a:solidFill>
                  <a:schemeClr val="tx2"/>
                </a:solidFill>
              </a:rPr>
              <a:t>угљен-моноксидом</a:t>
            </a:r>
            <a:endParaRPr lang="en-US" sz="3600" b="1" dirty="0">
              <a:solidFill>
                <a:schemeClr val="tx2"/>
              </a:solidFill>
            </a:endParaRPr>
          </a:p>
        </p:txBody>
      </p:sp>
      <p:sp>
        <p:nvSpPr>
          <p:cNvPr id="3" name="Content Placeholder 2"/>
          <p:cNvSpPr>
            <a:spLocks noGrp="1"/>
          </p:cNvSpPr>
          <p:nvPr>
            <p:ph idx="1"/>
          </p:nvPr>
        </p:nvSpPr>
        <p:spPr>
          <a:xfrm>
            <a:off x="0" y="1295400"/>
            <a:ext cx="9144000" cy="5334000"/>
          </a:xfrm>
        </p:spPr>
        <p:txBody>
          <a:bodyPr>
            <a:normAutofit fontScale="92500" lnSpcReduction="20000"/>
          </a:bodyPr>
          <a:lstStyle/>
          <a:p>
            <a:r>
              <a:rPr lang="sr-Cyrl-CS" sz="3600" b="1" dirty="0">
                <a:solidFill>
                  <a:schemeClr val="tx2"/>
                </a:solidFill>
              </a:rPr>
              <a:t>Лечење:</a:t>
            </a:r>
            <a:r>
              <a:rPr lang="sr-Cyrl-CS" sz="3600" dirty="0">
                <a:solidFill>
                  <a:schemeClr val="tx2"/>
                </a:solidFill>
              </a:rPr>
              <a:t> </a:t>
            </a:r>
            <a:endParaRPr lang="sr-Cyrl-CS" sz="3600" dirty="0" smtClean="0">
              <a:solidFill>
                <a:schemeClr val="tx2"/>
              </a:solidFill>
            </a:endParaRPr>
          </a:p>
          <a:p>
            <a:r>
              <a:rPr lang="sr-Cyrl-CS" b="1" dirty="0" smtClean="0">
                <a:solidFill>
                  <a:schemeClr val="tx2"/>
                </a:solidFill>
              </a:rPr>
              <a:t>Антидот у тровању угљен-моноксидом је </a:t>
            </a:r>
            <a:r>
              <a:rPr lang="sr-Cyrl-CS" b="1" dirty="0">
                <a:solidFill>
                  <a:schemeClr val="tx2"/>
                </a:solidFill>
              </a:rPr>
              <a:t>кисеоник</a:t>
            </a:r>
            <a:r>
              <a:rPr lang="sr-Cyrl-CS" b="1" dirty="0" smtClean="0">
                <a:solidFill>
                  <a:schemeClr val="tx2"/>
                </a:solidFill>
              </a:rPr>
              <a:t>.</a:t>
            </a:r>
            <a:r>
              <a:rPr lang="sr-Cyrl-CS" dirty="0" smtClean="0">
                <a:solidFill>
                  <a:schemeClr val="tx2"/>
                </a:solidFill>
              </a:rPr>
              <a:t> Повећањем концентрације кисеоника могуће је „истерати“</a:t>
            </a:r>
            <a:r>
              <a:rPr lang="sr-Cyrl-CS" i="1" dirty="0" smtClean="0">
                <a:solidFill>
                  <a:schemeClr val="tx2"/>
                </a:solidFill>
              </a:rPr>
              <a:t>СО</a:t>
            </a:r>
            <a:r>
              <a:rPr lang="sr-Cyrl-CS" dirty="0" smtClean="0">
                <a:solidFill>
                  <a:schemeClr val="tx2"/>
                </a:solidFill>
              </a:rPr>
              <a:t> из карбоксихемоглобина.</a:t>
            </a:r>
            <a:endParaRPr lang="sr-Cyrl-CS" b="1" dirty="0" smtClean="0">
              <a:solidFill>
                <a:schemeClr val="tx2"/>
              </a:solidFill>
            </a:endParaRPr>
          </a:p>
          <a:p>
            <a:pPr lvl="1"/>
            <a:r>
              <a:rPr lang="sr-Cyrl-CS" dirty="0" smtClean="0">
                <a:solidFill>
                  <a:schemeClr val="tx2"/>
                </a:solidFill>
              </a:rPr>
              <a:t>Уколико </a:t>
            </a:r>
            <a:r>
              <a:rPr lang="sr-Cyrl-CS" dirty="0">
                <a:solidFill>
                  <a:schemeClr val="tx2"/>
                </a:solidFill>
              </a:rPr>
              <a:t>постоје услови, најбоље применити хипербарични кисеоник. </a:t>
            </a:r>
            <a:r>
              <a:rPr lang="sr-Cyrl-CS" dirty="0" smtClean="0">
                <a:solidFill>
                  <a:schemeClr val="tx2"/>
                </a:solidFill>
              </a:rPr>
              <a:t> </a:t>
            </a:r>
          </a:p>
          <a:p>
            <a:r>
              <a:rPr lang="sr-Cyrl-CS" dirty="0" smtClean="0">
                <a:solidFill>
                  <a:schemeClr val="tx2"/>
                </a:solidFill>
              </a:rPr>
              <a:t>Отровану особу треба што пре изнети из атмосфере затроване угљен-моноксидом. </a:t>
            </a:r>
          </a:p>
          <a:p>
            <a:r>
              <a:rPr lang="sr-Cyrl-CS" smtClean="0">
                <a:solidFill>
                  <a:schemeClr val="tx2"/>
                </a:solidFill>
              </a:rPr>
              <a:t>Отрованом се да </a:t>
            </a:r>
            <a:r>
              <a:rPr lang="sr-Cyrl-CS" dirty="0" smtClean="0">
                <a:solidFill>
                  <a:schemeClr val="tx2"/>
                </a:solidFill>
              </a:rPr>
              <a:t>да удише </a:t>
            </a:r>
            <a:r>
              <a:rPr lang="sr-Cyrl-CS" b="1" i="1" dirty="0" smtClean="0">
                <a:solidFill>
                  <a:schemeClr val="tx2"/>
                </a:solidFill>
              </a:rPr>
              <a:t>карбоген</a:t>
            </a:r>
            <a:r>
              <a:rPr lang="sr-Cyrl-CS" i="1" dirty="0" smtClean="0">
                <a:solidFill>
                  <a:schemeClr val="tx2"/>
                </a:solidFill>
              </a:rPr>
              <a:t> – </a:t>
            </a:r>
            <a:r>
              <a:rPr lang="sr-Cyrl-CS" dirty="0" smtClean="0">
                <a:solidFill>
                  <a:schemeClr val="tx2"/>
                </a:solidFill>
              </a:rPr>
              <a:t>мешавину која се састоји од </a:t>
            </a:r>
            <a:r>
              <a:rPr lang="sr-Cyrl-CS" b="1" dirty="0" smtClean="0">
                <a:solidFill>
                  <a:schemeClr val="tx2"/>
                </a:solidFill>
              </a:rPr>
              <a:t>95% кисеоника </a:t>
            </a:r>
            <a:r>
              <a:rPr lang="sr-Cyrl-CS" b="1" smtClean="0">
                <a:solidFill>
                  <a:schemeClr val="tx2"/>
                </a:solidFill>
              </a:rPr>
              <a:t>и 5% </a:t>
            </a:r>
            <a:r>
              <a:rPr lang="sr-Cyrl-CS" b="1" i="1" dirty="0" smtClean="0">
                <a:solidFill>
                  <a:schemeClr val="tx2"/>
                </a:solidFill>
              </a:rPr>
              <a:t>СО</a:t>
            </a:r>
            <a:r>
              <a:rPr lang="sr-Cyrl-CS" b="1" i="1" baseline="-25000" dirty="0" smtClean="0">
                <a:solidFill>
                  <a:schemeClr val="tx2"/>
                </a:solidFill>
              </a:rPr>
              <a:t>2</a:t>
            </a:r>
            <a:r>
              <a:rPr lang="sr-Cyrl-CS" dirty="0" smtClean="0">
                <a:solidFill>
                  <a:schemeClr val="tx2"/>
                </a:solidFill>
              </a:rPr>
              <a:t>. </a:t>
            </a:r>
          </a:p>
          <a:p>
            <a:r>
              <a:rPr lang="sr-Cyrl-CS" dirty="0" smtClean="0">
                <a:solidFill>
                  <a:schemeClr val="tx2"/>
                </a:solidFill>
              </a:rPr>
              <a:t>Полувреме </a:t>
            </a:r>
            <a:r>
              <a:rPr lang="sr-Cyrl-CS" dirty="0">
                <a:solidFill>
                  <a:schemeClr val="tx2"/>
                </a:solidFill>
              </a:rPr>
              <a:t>десатурације </a:t>
            </a:r>
            <a:r>
              <a:rPr lang="sr-Cyrl-CS" i="1" dirty="0">
                <a:solidFill>
                  <a:schemeClr val="tx2"/>
                </a:solidFill>
              </a:rPr>
              <a:t>СО</a:t>
            </a:r>
            <a:r>
              <a:rPr lang="sr-Cyrl-CS" dirty="0">
                <a:solidFill>
                  <a:schemeClr val="tx2"/>
                </a:solidFill>
              </a:rPr>
              <a:t> при удисању чистог кисеоника износи 40 минута до 1 сат. </a:t>
            </a:r>
            <a:endParaRPr lang="en-US" dirty="0">
              <a:solidFill>
                <a:schemeClr val="tx2"/>
              </a:solidFill>
            </a:endParaRPr>
          </a:p>
        </p:txBody>
      </p:sp>
    </p:spTree>
    <p:extLst>
      <p:ext uri="{BB962C8B-B14F-4D97-AF65-F5344CB8AC3E}">
        <p14:creationId xmlns:p14="http://schemas.microsoft.com/office/powerpoint/2010/main" val="37127169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9" y="76200"/>
            <a:ext cx="9144000" cy="868362"/>
          </a:xfrm>
        </p:spPr>
        <p:txBody>
          <a:bodyPr>
            <a:normAutofit/>
          </a:bodyPr>
          <a:lstStyle/>
          <a:p>
            <a:r>
              <a:rPr lang="sr-Cyrl-CS" sz="3600" b="1" dirty="0">
                <a:solidFill>
                  <a:schemeClr val="tx2"/>
                </a:solidFill>
              </a:rPr>
              <a:t>Азид (анјон, </a:t>
            </a:r>
            <a:r>
              <a:rPr lang="sr-Cyrl-CS" sz="3600" b="1" i="1" dirty="0" smtClean="0">
                <a:solidFill>
                  <a:schemeClr val="tx2"/>
                </a:solidFill>
              </a:rPr>
              <a:t>N</a:t>
            </a:r>
            <a:r>
              <a:rPr lang="sr-Cyrl-CS" sz="3600" b="1" baseline="-25000" dirty="0" smtClean="0">
                <a:solidFill>
                  <a:schemeClr val="tx2"/>
                </a:solidFill>
              </a:rPr>
              <a:t>3</a:t>
            </a:r>
            <a:r>
              <a:rPr lang="sr-Cyrl-CS" sz="3600" b="1" baseline="30000" dirty="0" smtClean="0">
                <a:solidFill>
                  <a:schemeClr val="tx2"/>
                </a:solidFill>
              </a:rPr>
              <a:t>-</a:t>
            </a:r>
            <a:r>
              <a:rPr lang="sr-Cyrl-CS" sz="3600" b="1" dirty="0" smtClean="0">
                <a:solidFill>
                  <a:schemeClr val="tx2"/>
                </a:solidFill>
              </a:rPr>
              <a:t>) и </a:t>
            </a:r>
            <a:r>
              <a:rPr lang="sr-Cyrl-CS" sz="3600" b="1" dirty="0">
                <a:solidFill>
                  <a:schemeClr val="tx2"/>
                </a:solidFill>
              </a:rPr>
              <a:t>натријум-азид, </a:t>
            </a:r>
            <a:r>
              <a:rPr lang="sr-Cyrl-CS" sz="3600" b="1" i="1" dirty="0">
                <a:solidFill>
                  <a:schemeClr val="tx2"/>
                </a:solidFill>
              </a:rPr>
              <a:t>NаN</a:t>
            </a:r>
            <a:r>
              <a:rPr lang="sr-Cyrl-CS" sz="3600" b="1" i="1" baseline="-25000" dirty="0">
                <a:solidFill>
                  <a:schemeClr val="tx2"/>
                </a:solidFill>
              </a:rPr>
              <a:t>3</a:t>
            </a:r>
            <a:endParaRPr lang="en-US" sz="3600" dirty="0">
              <a:solidFill>
                <a:schemeClr val="tx2"/>
              </a:solidFill>
            </a:endParaRPr>
          </a:p>
        </p:txBody>
      </p:sp>
      <p:sp>
        <p:nvSpPr>
          <p:cNvPr id="3" name="Content Placeholder 2"/>
          <p:cNvSpPr>
            <a:spLocks noGrp="1"/>
          </p:cNvSpPr>
          <p:nvPr>
            <p:ph idx="1"/>
          </p:nvPr>
        </p:nvSpPr>
        <p:spPr>
          <a:xfrm>
            <a:off x="152400" y="1066800"/>
            <a:ext cx="8991600" cy="3763963"/>
          </a:xfrm>
        </p:spPr>
        <p:txBody>
          <a:bodyPr>
            <a:normAutofit fontScale="70000" lnSpcReduction="20000"/>
          </a:bodyPr>
          <a:lstStyle/>
          <a:p>
            <a:r>
              <a:rPr lang="sr-Cyrl-CS" b="1" dirty="0">
                <a:solidFill>
                  <a:schemeClr val="tx2"/>
                </a:solidFill>
              </a:rPr>
              <a:t>Азид блокира ензим цитохром-</a:t>
            </a:r>
            <a:r>
              <a:rPr lang="sr-Cyrl-CS" b="1" i="1" dirty="0">
                <a:solidFill>
                  <a:schemeClr val="tx2"/>
                </a:solidFill>
              </a:rPr>
              <a:t>с</a:t>
            </a:r>
            <a:r>
              <a:rPr lang="sr-Cyrl-CS" b="1" dirty="0">
                <a:solidFill>
                  <a:schemeClr val="tx2"/>
                </a:solidFill>
              </a:rPr>
              <a:t>-оксидазу тако што се везује између гвожђа у ХЕМу цитохрома а3 и бакра </a:t>
            </a:r>
            <a:r>
              <a:rPr lang="sr-Cyrl-CS" b="1" i="1" dirty="0">
                <a:solidFill>
                  <a:schemeClr val="tx2"/>
                </a:solidFill>
              </a:rPr>
              <a:t>В</a:t>
            </a:r>
            <a:r>
              <a:rPr lang="sr-Cyrl-CS" b="1" dirty="0">
                <a:solidFill>
                  <a:schemeClr val="tx2"/>
                </a:solidFill>
              </a:rPr>
              <a:t> (</a:t>
            </a:r>
            <a:r>
              <a:rPr lang="en-US" b="1" i="1" dirty="0" err="1">
                <a:solidFill>
                  <a:schemeClr val="tx2"/>
                </a:solidFill>
              </a:rPr>
              <a:t>CuB</a:t>
            </a:r>
            <a:r>
              <a:rPr lang="sr-Cyrl-CS" b="1" dirty="0">
                <a:solidFill>
                  <a:schemeClr val="tx2"/>
                </a:solidFill>
              </a:rPr>
              <a:t>) на месту редукције кисеоника цитохром-</a:t>
            </a:r>
            <a:r>
              <a:rPr lang="sr-Cyrl-CS" b="1" i="1" dirty="0">
                <a:solidFill>
                  <a:schemeClr val="tx2"/>
                </a:solidFill>
              </a:rPr>
              <a:t>с</a:t>
            </a:r>
            <a:r>
              <a:rPr lang="sr-Cyrl-CS" b="1" dirty="0">
                <a:solidFill>
                  <a:schemeClr val="tx2"/>
                </a:solidFill>
              </a:rPr>
              <a:t>-оксидазе. </a:t>
            </a:r>
            <a:endParaRPr lang="sr-Cyrl-CS" b="1" dirty="0" smtClean="0">
              <a:solidFill>
                <a:schemeClr val="tx2"/>
              </a:solidFill>
            </a:endParaRPr>
          </a:p>
          <a:p>
            <a:r>
              <a:rPr lang="sr-Cyrl-CS" u="sng" dirty="0" smtClean="0">
                <a:solidFill>
                  <a:schemeClr val="tx2"/>
                </a:solidFill>
              </a:rPr>
              <a:t>Азид </a:t>
            </a:r>
            <a:r>
              <a:rPr lang="sr-Cyrl-CS" u="sng" dirty="0">
                <a:solidFill>
                  <a:schemeClr val="tx2"/>
                </a:solidFill>
              </a:rPr>
              <a:t>инхибира хидролазну активност </a:t>
            </a:r>
            <a:r>
              <a:rPr lang="sr-Cyrl-CS" i="1" u="sng" dirty="0">
                <a:solidFill>
                  <a:schemeClr val="tx2"/>
                </a:solidFill>
              </a:rPr>
              <a:t>АТР</a:t>
            </a:r>
            <a:r>
              <a:rPr lang="sr-Cyrl-CS" u="sng" dirty="0">
                <a:solidFill>
                  <a:schemeClr val="tx2"/>
                </a:solidFill>
              </a:rPr>
              <a:t>-синтазе </a:t>
            </a:r>
            <a:r>
              <a:rPr lang="sr-Cyrl-CS" dirty="0">
                <a:solidFill>
                  <a:schemeClr val="tx2"/>
                </a:solidFill>
              </a:rPr>
              <a:t>тј. њене </a:t>
            </a:r>
            <a:r>
              <a:rPr lang="sr-Cyrl-CS" i="1" dirty="0">
                <a:solidFill>
                  <a:schemeClr val="tx2"/>
                </a:solidFill>
              </a:rPr>
              <a:t>F1</a:t>
            </a:r>
            <a:r>
              <a:rPr lang="sr-Cyrl-CS" dirty="0">
                <a:solidFill>
                  <a:schemeClr val="tx2"/>
                </a:solidFill>
              </a:rPr>
              <a:t> субјединице у смислу да онемогућава отпуштање већ синтетисаног </a:t>
            </a:r>
            <a:r>
              <a:rPr lang="sr-Cyrl-CS" i="1" dirty="0">
                <a:solidFill>
                  <a:schemeClr val="tx2"/>
                </a:solidFill>
              </a:rPr>
              <a:t>АТР</a:t>
            </a:r>
            <a:r>
              <a:rPr lang="sr-Cyrl-CS" dirty="0">
                <a:solidFill>
                  <a:schemeClr val="tx2"/>
                </a:solidFill>
              </a:rPr>
              <a:t>а док нема утицаја на њену синтетску активност. </a:t>
            </a:r>
            <a:endParaRPr lang="sr-Cyrl-CS" dirty="0" smtClean="0">
              <a:solidFill>
                <a:schemeClr val="tx2"/>
              </a:solidFill>
            </a:endParaRPr>
          </a:p>
          <a:p>
            <a:pPr lvl="1"/>
            <a:r>
              <a:rPr lang="sr-Cyrl-CS" dirty="0" smtClean="0">
                <a:solidFill>
                  <a:schemeClr val="tx2"/>
                </a:solidFill>
              </a:rPr>
              <a:t>Инхибиција </a:t>
            </a:r>
            <a:r>
              <a:rPr lang="sr-Cyrl-CS" dirty="0">
                <a:solidFill>
                  <a:schemeClr val="tx2"/>
                </a:solidFill>
              </a:rPr>
              <a:t>хидролазне активност </a:t>
            </a:r>
            <a:r>
              <a:rPr lang="sr-Cyrl-CS" i="1" dirty="0">
                <a:solidFill>
                  <a:schemeClr val="tx2"/>
                </a:solidFill>
              </a:rPr>
              <a:t>АТР</a:t>
            </a:r>
            <a:r>
              <a:rPr lang="sr-Cyrl-CS" dirty="0">
                <a:solidFill>
                  <a:schemeClr val="tx2"/>
                </a:solidFill>
              </a:rPr>
              <a:t>-синтазе постиже се тако што азидни анјони интерагују са β-фосфатном групом </a:t>
            </a:r>
            <a:r>
              <a:rPr lang="sr-Cyrl-CS" i="1" dirty="0">
                <a:solidFill>
                  <a:schemeClr val="tx2"/>
                </a:solidFill>
              </a:rPr>
              <a:t>ADP</a:t>
            </a:r>
            <a:r>
              <a:rPr lang="sr-Cyrl-CS" dirty="0">
                <a:solidFill>
                  <a:schemeClr val="tx2"/>
                </a:solidFill>
              </a:rPr>
              <a:t>а и  </a:t>
            </a:r>
            <a:r>
              <a:rPr lang="sr-Cyrl-CS" i="1" dirty="0">
                <a:solidFill>
                  <a:schemeClr val="tx2"/>
                </a:solidFill>
              </a:rPr>
              <a:t>ADP</a:t>
            </a:r>
            <a:r>
              <a:rPr lang="sr-Cyrl-CS" dirty="0">
                <a:solidFill>
                  <a:schemeClr val="tx2"/>
                </a:solidFill>
              </a:rPr>
              <a:t>-везујућим местом </a:t>
            </a:r>
            <a:r>
              <a:rPr lang="sr-Cyrl-CS" i="1" dirty="0">
                <a:solidFill>
                  <a:schemeClr val="tx2"/>
                </a:solidFill>
              </a:rPr>
              <a:t>F1</a:t>
            </a:r>
            <a:r>
              <a:rPr lang="sr-Cyrl-CS" dirty="0">
                <a:solidFill>
                  <a:schemeClr val="tx2"/>
                </a:solidFill>
              </a:rPr>
              <a:t> субјединице и стабилизују стање када је везан </a:t>
            </a:r>
            <a:r>
              <a:rPr lang="sr-Cyrl-CS" i="1" dirty="0">
                <a:solidFill>
                  <a:schemeClr val="tx2"/>
                </a:solidFill>
              </a:rPr>
              <a:t>ADP</a:t>
            </a:r>
            <a:r>
              <a:rPr lang="sr-Cyrl-CS" dirty="0">
                <a:solidFill>
                  <a:schemeClr val="tx2"/>
                </a:solidFill>
              </a:rPr>
              <a:t>. </a:t>
            </a:r>
            <a:endParaRPr lang="sr-Cyrl-CS" dirty="0" smtClean="0">
              <a:solidFill>
                <a:schemeClr val="tx2"/>
              </a:solidFill>
            </a:endParaRPr>
          </a:p>
          <a:p>
            <a:r>
              <a:rPr lang="sr-Cyrl-CS" dirty="0" smtClean="0">
                <a:solidFill>
                  <a:schemeClr val="tx2"/>
                </a:solidFill>
              </a:rPr>
              <a:t>Због </a:t>
            </a:r>
            <a:r>
              <a:rPr lang="sr-Cyrl-CS" dirty="0">
                <a:solidFill>
                  <a:schemeClr val="tx2"/>
                </a:solidFill>
              </a:rPr>
              <a:t>способности везивања азидног анјона за метале, тј. металне центре у оквиру апоензима, азид има инхибиторно дејство и на друге ХЕМ протеине и металоензиме.</a:t>
            </a:r>
            <a:endParaRPr lang="en-US" dirty="0">
              <a:solidFill>
                <a:schemeClr val="tx2"/>
              </a:solidFill>
            </a:endParaRPr>
          </a:p>
          <a:p>
            <a:endParaRPr lang="en-US" dirty="0">
              <a:solidFill>
                <a:schemeClr val="tx2"/>
              </a:solidFill>
            </a:endParaRPr>
          </a:p>
        </p:txBody>
      </p:sp>
      <p:pic>
        <p:nvPicPr>
          <p:cNvPr id="9218" name="Picture 2" descr="Sodium azide.sv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4866798"/>
            <a:ext cx="2286000" cy="176879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NaN3SmallSection.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1" y="4866798"/>
            <a:ext cx="2057400" cy="1964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508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txBody>
          <a:bodyPr>
            <a:normAutofit/>
          </a:bodyPr>
          <a:lstStyle/>
          <a:p>
            <a:r>
              <a:rPr lang="sr-Cyrl-CS" sz="3600" b="1" dirty="0">
                <a:solidFill>
                  <a:schemeClr val="tx2"/>
                </a:solidFill>
              </a:rPr>
              <a:t>Водоник сулфид, </a:t>
            </a:r>
            <a:r>
              <a:rPr lang="sr-Cyrl-CS" sz="3600" b="1" i="1" dirty="0">
                <a:solidFill>
                  <a:schemeClr val="tx2"/>
                </a:solidFill>
              </a:rPr>
              <a:t>H</a:t>
            </a:r>
            <a:r>
              <a:rPr lang="sr-Cyrl-CS" sz="3600" b="1" i="1" baseline="-25000" dirty="0">
                <a:solidFill>
                  <a:schemeClr val="tx2"/>
                </a:solidFill>
              </a:rPr>
              <a:t>2</a:t>
            </a:r>
            <a:r>
              <a:rPr lang="sr-Cyrl-CS" sz="3600" b="1" i="1" dirty="0">
                <a:solidFill>
                  <a:schemeClr val="tx2"/>
                </a:solidFill>
              </a:rPr>
              <a:t>S</a:t>
            </a:r>
            <a:r>
              <a:rPr lang="sr-Cyrl-CS" sz="3600" b="1" dirty="0">
                <a:solidFill>
                  <a:schemeClr val="tx2"/>
                </a:solidFill>
              </a:rPr>
              <a:t> </a:t>
            </a:r>
            <a:endParaRPr lang="en-US" sz="3600" dirty="0">
              <a:solidFill>
                <a:schemeClr val="tx2"/>
              </a:solidFill>
            </a:endParaRPr>
          </a:p>
        </p:txBody>
      </p:sp>
      <p:sp>
        <p:nvSpPr>
          <p:cNvPr id="3" name="Content Placeholder 2"/>
          <p:cNvSpPr>
            <a:spLocks noGrp="1"/>
          </p:cNvSpPr>
          <p:nvPr>
            <p:ph idx="1"/>
          </p:nvPr>
        </p:nvSpPr>
        <p:spPr>
          <a:xfrm>
            <a:off x="0" y="2895600"/>
            <a:ext cx="9144000" cy="3962400"/>
          </a:xfrm>
        </p:spPr>
        <p:txBody>
          <a:bodyPr>
            <a:normAutofit fontScale="47500" lnSpcReduction="20000"/>
          </a:bodyPr>
          <a:lstStyle/>
          <a:p>
            <a:r>
              <a:rPr lang="sr-Cyrl-CS" sz="4000" dirty="0">
                <a:solidFill>
                  <a:schemeClr val="tx2"/>
                </a:solidFill>
              </a:rPr>
              <a:t>Претпоставља се да ендогено настали </a:t>
            </a:r>
            <a:r>
              <a:rPr lang="sr-Cyrl-CS" sz="4000" i="1" dirty="0">
                <a:solidFill>
                  <a:schemeClr val="tx2"/>
                </a:solidFill>
              </a:rPr>
              <a:t>H</a:t>
            </a:r>
            <a:r>
              <a:rPr lang="sr-Cyrl-CS" sz="4000" i="1" baseline="-25000" dirty="0">
                <a:solidFill>
                  <a:schemeClr val="tx2"/>
                </a:solidFill>
              </a:rPr>
              <a:t>2</a:t>
            </a:r>
            <a:r>
              <a:rPr lang="sr-Cyrl-CS" sz="4000" i="1" dirty="0">
                <a:solidFill>
                  <a:schemeClr val="tx2"/>
                </a:solidFill>
              </a:rPr>
              <a:t>S</a:t>
            </a:r>
            <a:r>
              <a:rPr lang="sr-Cyrl-CS" sz="4000" dirty="0">
                <a:solidFill>
                  <a:schemeClr val="tx2"/>
                </a:solidFill>
              </a:rPr>
              <a:t> делује као регулатор продукције енергије у ћелијама сисара у условима стреса, што омогућава телу</a:t>
            </a:r>
            <a:r>
              <a:rPr lang="sr-Cyrl-RS" sz="4000" dirty="0">
                <a:solidFill>
                  <a:schemeClr val="tx2"/>
                </a:solidFill>
              </a:rPr>
              <a:t> да се носи са енергетским захтевима када је снабдевање кисеоником недовољно. </a:t>
            </a:r>
            <a:endParaRPr lang="sr-Cyrl-RS" sz="4000" dirty="0" smtClean="0">
              <a:solidFill>
                <a:schemeClr val="tx2"/>
              </a:solidFill>
            </a:endParaRPr>
          </a:p>
          <a:p>
            <a:r>
              <a:rPr lang="sr-Cyrl-RS" sz="4000" b="1" dirty="0" smtClean="0">
                <a:solidFill>
                  <a:schemeClr val="tx2"/>
                </a:solidFill>
              </a:rPr>
              <a:t>Цистатион-гама-лиаза </a:t>
            </a:r>
            <a:r>
              <a:rPr lang="sr-Cyrl-RS" sz="4000" b="1" dirty="0">
                <a:solidFill>
                  <a:schemeClr val="tx2"/>
                </a:solidFill>
              </a:rPr>
              <a:t>(</a:t>
            </a:r>
            <a:r>
              <a:rPr lang="sr-Cyrl-RS" sz="4000" b="1" i="1" dirty="0">
                <a:solidFill>
                  <a:schemeClr val="tx2"/>
                </a:solidFill>
              </a:rPr>
              <a:t>CSE</a:t>
            </a:r>
            <a:r>
              <a:rPr lang="sr-Cyrl-RS" sz="4000" b="1" dirty="0">
                <a:solidFill>
                  <a:schemeClr val="tx2"/>
                </a:solidFill>
              </a:rPr>
              <a:t>) </a:t>
            </a:r>
            <a:r>
              <a:rPr lang="sr-Cyrl-RS" sz="4000" dirty="0">
                <a:solidFill>
                  <a:schemeClr val="tx2"/>
                </a:solidFill>
              </a:rPr>
              <a:t>главни ензим који продукује </a:t>
            </a:r>
            <a:r>
              <a:rPr lang="sr-Cyrl-CS" sz="4000" i="1" dirty="0">
                <a:solidFill>
                  <a:schemeClr val="tx2"/>
                </a:solidFill>
              </a:rPr>
              <a:t>H</a:t>
            </a:r>
            <a:r>
              <a:rPr lang="sr-Cyrl-CS" sz="4000" i="1" baseline="-25000" dirty="0">
                <a:solidFill>
                  <a:schemeClr val="tx2"/>
                </a:solidFill>
              </a:rPr>
              <a:t>2</a:t>
            </a:r>
            <a:r>
              <a:rPr lang="sr-Cyrl-CS" sz="4000" i="1" dirty="0">
                <a:solidFill>
                  <a:schemeClr val="tx2"/>
                </a:solidFill>
              </a:rPr>
              <a:t>S</a:t>
            </a:r>
            <a:r>
              <a:rPr lang="sr-Cyrl-CS" sz="4000" dirty="0">
                <a:solidFill>
                  <a:schemeClr val="tx2"/>
                </a:solidFill>
              </a:rPr>
              <a:t> у кардиоваскуларном систему и користи аминокиселину цистеин као главни супстрат. </a:t>
            </a:r>
            <a:endParaRPr lang="sr-Cyrl-CS" sz="4000" dirty="0" smtClean="0">
              <a:solidFill>
                <a:schemeClr val="tx2"/>
              </a:solidFill>
            </a:endParaRPr>
          </a:p>
          <a:p>
            <a:r>
              <a:rPr lang="sr-Cyrl-CS" sz="4000" dirty="0" smtClean="0">
                <a:solidFill>
                  <a:schemeClr val="tx2"/>
                </a:solidFill>
              </a:rPr>
              <a:t>Локализација овог ензима је </a:t>
            </a:r>
            <a:r>
              <a:rPr lang="sr-Cyrl-CS" sz="4000" b="1" dirty="0" smtClean="0">
                <a:solidFill>
                  <a:schemeClr val="tx2"/>
                </a:solidFill>
              </a:rPr>
              <a:t>у цитосолу </a:t>
            </a:r>
            <a:r>
              <a:rPr lang="sr-Cyrl-CS" sz="4000" dirty="0" smtClean="0">
                <a:solidFill>
                  <a:schemeClr val="tx2"/>
                </a:solidFill>
              </a:rPr>
              <a:t>(</a:t>
            </a:r>
            <a:r>
              <a:rPr lang="sr-Cyrl-CS" sz="4000" dirty="0">
                <a:solidFill>
                  <a:schemeClr val="tx2"/>
                </a:solidFill>
              </a:rPr>
              <a:t>нема га у митохондријама) глатких мишићних ћелија крвних судова. </a:t>
            </a:r>
            <a:endParaRPr lang="sr-Cyrl-CS" sz="4000" dirty="0" smtClean="0">
              <a:solidFill>
                <a:schemeClr val="tx2"/>
              </a:solidFill>
            </a:endParaRPr>
          </a:p>
          <a:p>
            <a:r>
              <a:rPr lang="sr-Cyrl-CS" sz="4000" b="1" i="1" dirty="0" smtClean="0">
                <a:solidFill>
                  <a:schemeClr val="tx2"/>
                </a:solidFill>
              </a:rPr>
              <a:t>H</a:t>
            </a:r>
            <a:r>
              <a:rPr lang="sr-Cyrl-CS" sz="4000" b="1" i="1" baseline="-25000" dirty="0" smtClean="0">
                <a:solidFill>
                  <a:schemeClr val="tx2"/>
                </a:solidFill>
              </a:rPr>
              <a:t>2</a:t>
            </a:r>
            <a:r>
              <a:rPr lang="sr-Cyrl-CS" sz="4000" b="1" i="1" dirty="0" smtClean="0">
                <a:solidFill>
                  <a:schemeClr val="tx2"/>
                </a:solidFill>
              </a:rPr>
              <a:t>S</a:t>
            </a:r>
            <a:r>
              <a:rPr lang="sr-Cyrl-CS" sz="4000" b="1" dirty="0" smtClean="0">
                <a:solidFill>
                  <a:schemeClr val="tx2"/>
                </a:solidFill>
              </a:rPr>
              <a:t> </a:t>
            </a:r>
            <a:r>
              <a:rPr lang="sr-Cyrl-CS" sz="4000" b="1" dirty="0">
                <a:solidFill>
                  <a:schemeClr val="tx2"/>
                </a:solidFill>
              </a:rPr>
              <a:t>у митохондријама показује протеткивно дејство на респирацију. </a:t>
            </a:r>
            <a:endParaRPr lang="sr-Cyrl-CS" sz="4000" b="1" dirty="0" smtClean="0">
              <a:solidFill>
                <a:schemeClr val="tx2"/>
              </a:solidFill>
            </a:endParaRPr>
          </a:p>
          <a:p>
            <a:r>
              <a:rPr lang="sr-Cyrl-CS" sz="4000" dirty="0" smtClean="0">
                <a:solidFill>
                  <a:schemeClr val="tx2"/>
                </a:solidFill>
              </a:rPr>
              <a:t>Сматра </a:t>
            </a:r>
            <a:r>
              <a:rPr lang="sr-Cyrl-CS" sz="4000" dirty="0">
                <a:solidFill>
                  <a:schemeClr val="tx2"/>
                </a:solidFill>
              </a:rPr>
              <a:t>се да се </a:t>
            </a:r>
            <a:r>
              <a:rPr lang="sr-Cyrl-CS" sz="4000" i="1" dirty="0">
                <a:solidFill>
                  <a:schemeClr val="tx2"/>
                </a:solidFill>
              </a:rPr>
              <a:t>H</a:t>
            </a:r>
            <a:r>
              <a:rPr lang="sr-Cyrl-CS" sz="4000" i="1" baseline="-25000" dirty="0">
                <a:solidFill>
                  <a:schemeClr val="tx2"/>
                </a:solidFill>
              </a:rPr>
              <a:t>2</a:t>
            </a:r>
            <a:r>
              <a:rPr lang="sr-Cyrl-CS" sz="4000" i="1" dirty="0">
                <a:solidFill>
                  <a:schemeClr val="tx2"/>
                </a:solidFill>
              </a:rPr>
              <a:t>S</a:t>
            </a:r>
            <a:r>
              <a:rPr lang="sr-Cyrl-CS" sz="4000" dirty="0">
                <a:solidFill>
                  <a:schemeClr val="tx2"/>
                </a:solidFill>
              </a:rPr>
              <a:t> ствара у цитосолу и користи током оксидације у митохондријама. </a:t>
            </a:r>
            <a:endParaRPr lang="sr-Cyrl-CS" sz="4000" dirty="0" smtClean="0">
              <a:solidFill>
                <a:schemeClr val="tx2"/>
              </a:solidFill>
            </a:endParaRPr>
          </a:p>
          <a:p>
            <a:r>
              <a:rPr lang="sr-Cyrl-CS" sz="4000" dirty="0" smtClean="0">
                <a:solidFill>
                  <a:schemeClr val="tx2"/>
                </a:solidFill>
              </a:rPr>
              <a:t>Недавно </a:t>
            </a:r>
            <a:r>
              <a:rPr lang="sr-Cyrl-CS" sz="4000" dirty="0">
                <a:solidFill>
                  <a:schemeClr val="tx2"/>
                </a:solidFill>
              </a:rPr>
              <a:t>је показано да у митохондријама ћелија хуманог аденокарцинома колона се </a:t>
            </a:r>
            <a:r>
              <a:rPr lang="sr-Cyrl-CS" sz="4000" i="1" dirty="0">
                <a:solidFill>
                  <a:schemeClr val="tx2"/>
                </a:solidFill>
              </a:rPr>
              <a:t>H</a:t>
            </a:r>
            <a:r>
              <a:rPr lang="sr-Cyrl-CS" sz="4000" i="1" baseline="-25000" dirty="0">
                <a:solidFill>
                  <a:schemeClr val="tx2"/>
                </a:solidFill>
              </a:rPr>
              <a:t>2</a:t>
            </a:r>
            <a:r>
              <a:rPr lang="sr-Cyrl-CS" sz="4000" i="1" dirty="0">
                <a:solidFill>
                  <a:schemeClr val="tx2"/>
                </a:solidFill>
              </a:rPr>
              <a:t>S</a:t>
            </a:r>
            <a:r>
              <a:rPr lang="sr-Cyrl-CS" sz="4000" dirty="0">
                <a:solidFill>
                  <a:schemeClr val="tx2"/>
                </a:solidFill>
              </a:rPr>
              <a:t> користи као енергетски супстрат у микромоларним концентрацијама које су далеко испод токсичних вредности. Све ово нам указује да је потребно још истраживања да би се утврдила улога </a:t>
            </a:r>
            <a:r>
              <a:rPr lang="sr-Cyrl-CS" sz="4000" i="1" dirty="0">
                <a:solidFill>
                  <a:schemeClr val="tx2"/>
                </a:solidFill>
              </a:rPr>
              <a:t>H</a:t>
            </a:r>
            <a:r>
              <a:rPr lang="sr-Cyrl-CS" sz="4000" i="1" baseline="-25000" dirty="0">
                <a:solidFill>
                  <a:schemeClr val="tx2"/>
                </a:solidFill>
              </a:rPr>
              <a:t>2</a:t>
            </a:r>
            <a:r>
              <a:rPr lang="sr-Cyrl-CS" sz="4000" i="1" dirty="0">
                <a:solidFill>
                  <a:schemeClr val="tx2"/>
                </a:solidFill>
              </a:rPr>
              <a:t>S</a:t>
            </a:r>
            <a:r>
              <a:rPr lang="sr-Cyrl-CS" sz="4000" dirty="0">
                <a:solidFill>
                  <a:schemeClr val="tx2"/>
                </a:solidFill>
              </a:rPr>
              <a:t> у енергетском метаболизму еукариота.</a:t>
            </a:r>
            <a:endParaRPr lang="en-US" sz="4000" dirty="0">
              <a:solidFill>
                <a:schemeClr val="tx2"/>
              </a:solidFill>
            </a:endParaRPr>
          </a:p>
          <a:p>
            <a:endParaRPr lang="en-US" dirty="0">
              <a:solidFill>
                <a:schemeClr val="tx2"/>
              </a:solidFill>
            </a:endParaRPr>
          </a:p>
        </p:txBody>
      </p:sp>
      <p:sp>
        <p:nvSpPr>
          <p:cNvPr id="5" name="AutoShape 2" descr="Image result for h2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Image result for h2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6" name="Picture 6"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168426"/>
            <a:ext cx="1436960" cy="1364979"/>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8" descr="Image result for h2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50" name="Picture 10" descr="Image result for h2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1168426"/>
            <a:ext cx="2674665" cy="1562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20324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266" name="Picture 2" descr="Image result for h2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74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69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 y="30480"/>
            <a:ext cx="9144000" cy="1036320"/>
          </a:xfrm>
        </p:spPr>
        <p:txBody>
          <a:bodyPr>
            <a:normAutofit/>
          </a:bodyPr>
          <a:lstStyle/>
          <a:p>
            <a:r>
              <a:rPr lang="sr-Cyrl-RS" sz="3600" b="1" dirty="0" smtClean="0">
                <a:solidFill>
                  <a:schemeClr val="tx2"/>
                </a:solidFill>
              </a:rPr>
              <a:t>За подсећање: Компетитивна инхибиција</a:t>
            </a:r>
            <a:endParaRPr lang="en-US" sz="3600" b="1" dirty="0">
              <a:solidFill>
                <a:schemeClr val="tx2"/>
              </a:solidFill>
            </a:endParaRPr>
          </a:p>
        </p:txBody>
      </p:sp>
      <p:sp>
        <p:nvSpPr>
          <p:cNvPr id="4" name="Rectangle 3"/>
          <p:cNvSpPr txBox="1">
            <a:spLocks noChangeArrowheads="1"/>
          </p:cNvSpPr>
          <p:nvPr/>
        </p:nvSpPr>
        <p:spPr>
          <a:xfrm>
            <a:off x="0" y="1066800"/>
            <a:ext cx="5257800" cy="5638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sr-Cyrl-CS" sz="2000" b="1" dirty="0" smtClean="0">
                <a:solidFill>
                  <a:schemeClr val="tx2"/>
                </a:solidFill>
              </a:rPr>
              <a:t>Компетитивни инхибитор</a:t>
            </a:r>
            <a:r>
              <a:rPr lang="sr-Cyrl-CS" sz="2000" dirty="0" smtClean="0">
                <a:solidFill>
                  <a:schemeClr val="tx2"/>
                </a:solidFill>
              </a:rPr>
              <a:t> се реверзибилно везује за активно место - исто оно за које се везује супстрат у околностима без инхибитора.</a:t>
            </a:r>
          </a:p>
          <a:p>
            <a:pPr lvl="1">
              <a:lnSpc>
                <a:spcPct val="90000"/>
              </a:lnSpc>
            </a:pPr>
            <a:r>
              <a:rPr lang="sr-Cyrl-CS" sz="1800" dirty="0" smtClean="0">
                <a:solidFill>
                  <a:schemeClr val="tx2"/>
                </a:solidFill>
              </a:rPr>
              <a:t>НИЈЕ ковалентно везан за ензим.</a:t>
            </a:r>
          </a:p>
          <a:p>
            <a:pPr lvl="1">
              <a:lnSpc>
                <a:spcPct val="90000"/>
              </a:lnSpc>
            </a:pPr>
            <a:r>
              <a:rPr lang="sr-Cyrl-CS" sz="1800" dirty="0" smtClean="0">
                <a:solidFill>
                  <a:schemeClr val="tx2"/>
                </a:solidFill>
              </a:rPr>
              <a:t>Може да дисосује, да се одвоји од ензима значајном брзином.</a:t>
            </a:r>
          </a:p>
          <a:p>
            <a:pPr>
              <a:lnSpc>
                <a:spcPct val="90000"/>
              </a:lnSpc>
              <a:buFont typeface="Wingdings" pitchFamily="2" charset="2"/>
              <a:buNone/>
            </a:pPr>
            <a:endParaRPr lang="sr-Cyrl-CS" sz="2000" dirty="0" smtClean="0">
              <a:solidFill>
                <a:schemeClr val="tx2"/>
              </a:solidFill>
            </a:endParaRPr>
          </a:p>
          <a:p>
            <a:pPr>
              <a:lnSpc>
                <a:spcPct val="90000"/>
              </a:lnSpc>
            </a:pPr>
            <a:r>
              <a:rPr lang="sr-Cyrl-CS" sz="2000" b="1" dirty="0" smtClean="0">
                <a:solidFill>
                  <a:schemeClr val="tx2"/>
                </a:solidFill>
              </a:rPr>
              <a:t>Компетитивни инхибитор</a:t>
            </a:r>
            <a:r>
              <a:rPr lang="sr-Cyrl-CS" sz="2000" dirty="0" smtClean="0">
                <a:solidFill>
                  <a:schemeClr val="tx2"/>
                </a:solidFill>
              </a:rPr>
              <a:t> има структуру сличну супстрату – супстрат и инхибитор су структурни аналози.</a:t>
            </a:r>
          </a:p>
          <a:p>
            <a:pPr lvl="1">
              <a:lnSpc>
                <a:spcPct val="90000"/>
              </a:lnSpc>
            </a:pPr>
            <a:r>
              <a:rPr lang="sr-Cyrl-CS" sz="1800" dirty="0" smtClean="0">
                <a:solidFill>
                  <a:schemeClr val="tx2"/>
                </a:solidFill>
              </a:rPr>
              <a:t>Инхибитор се такмичи са супстратом у везивању за место препознавања супстрата у ензиму.</a:t>
            </a:r>
          </a:p>
          <a:p>
            <a:pPr>
              <a:lnSpc>
                <a:spcPct val="90000"/>
              </a:lnSpc>
            </a:pPr>
            <a:endParaRPr lang="sr-Cyrl-CS" sz="2000" dirty="0" smtClean="0">
              <a:solidFill>
                <a:schemeClr val="tx2"/>
              </a:solidFill>
            </a:endParaRPr>
          </a:p>
          <a:p>
            <a:pPr>
              <a:lnSpc>
                <a:spcPct val="90000"/>
              </a:lnSpc>
            </a:pPr>
            <a:r>
              <a:rPr lang="sr-Cyrl-CS" sz="2000" dirty="0" smtClean="0">
                <a:solidFill>
                  <a:schemeClr val="tx2"/>
                </a:solidFill>
              </a:rPr>
              <a:t>С обзиром да ензим може да веже или само супстрат или само инхибитор уместо Е-</a:t>
            </a:r>
            <a:r>
              <a:rPr lang="en-US" sz="2000" dirty="0" smtClean="0">
                <a:solidFill>
                  <a:schemeClr val="tx2"/>
                </a:solidFill>
                <a:cs typeface="Arial" charset="0"/>
              </a:rPr>
              <a:t>S</a:t>
            </a:r>
            <a:r>
              <a:rPr lang="sr-Cyrl-CS" sz="2000" dirty="0" smtClean="0">
                <a:solidFill>
                  <a:schemeClr val="tx2"/>
                </a:solidFill>
              </a:rPr>
              <a:t> комплекса настаје Е-</a:t>
            </a:r>
            <a:r>
              <a:rPr lang="en-US" sz="2000" dirty="0" smtClean="0">
                <a:solidFill>
                  <a:schemeClr val="tx2"/>
                </a:solidFill>
                <a:cs typeface="Arial" charset="0"/>
              </a:rPr>
              <a:t>I</a:t>
            </a:r>
            <a:r>
              <a:rPr lang="sr-Cyrl-CS" sz="2000" dirty="0" smtClean="0">
                <a:solidFill>
                  <a:schemeClr val="tx2"/>
                </a:solidFill>
              </a:rPr>
              <a:t> комплекс.</a:t>
            </a:r>
          </a:p>
          <a:p>
            <a:pPr>
              <a:lnSpc>
                <a:spcPct val="90000"/>
              </a:lnSpc>
            </a:pPr>
            <a:endParaRPr lang="en-US" sz="2000" dirty="0">
              <a:solidFill>
                <a:schemeClr val="tx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066800"/>
            <a:ext cx="3733800" cy="261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860132"/>
            <a:ext cx="3352800" cy="2426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0084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6" y="228600"/>
            <a:ext cx="9141823" cy="685800"/>
          </a:xfrm>
        </p:spPr>
        <p:txBody>
          <a:bodyPr>
            <a:normAutofit/>
          </a:bodyPr>
          <a:lstStyle/>
          <a:p>
            <a:r>
              <a:rPr lang="sr-Cyrl-CS" sz="3600" b="1" dirty="0">
                <a:solidFill>
                  <a:schemeClr val="tx2"/>
                </a:solidFill>
              </a:rPr>
              <a:t>Олигомицин</a:t>
            </a:r>
            <a:endParaRPr lang="en-US" sz="3600" dirty="0">
              <a:solidFill>
                <a:schemeClr val="tx2"/>
              </a:solidFill>
            </a:endParaRPr>
          </a:p>
        </p:txBody>
      </p:sp>
      <p:sp>
        <p:nvSpPr>
          <p:cNvPr id="3" name="Content Placeholder 2"/>
          <p:cNvSpPr>
            <a:spLocks noGrp="1"/>
          </p:cNvSpPr>
          <p:nvPr>
            <p:ph idx="1"/>
          </p:nvPr>
        </p:nvSpPr>
        <p:spPr>
          <a:xfrm>
            <a:off x="0" y="1066800"/>
            <a:ext cx="9144000" cy="5791200"/>
          </a:xfrm>
        </p:spPr>
        <p:txBody>
          <a:bodyPr>
            <a:normAutofit fontScale="85000" lnSpcReduction="20000"/>
          </a:bodyPr>
          <a:lstStyle/>
          <a:p>
            <a:r>
              <a:rPr lang="sr-Cyrl-RS" b="1" dirty="0" smtClean="0">
                <a:solidFill>
                  <a:schemeClr val="tx2"/>
                </a:solidFill>
              </a:rPr>
              <a:t>Олигомицин</a:t>
            </a:r>
            <a:r>
              <a:rPr lang="sr-Cyrl-RS" dirty="0" smtClean="0">
                <a:solidFill>
                  <a:schemeClr val="tx2"/>
                </a:solidFill>
              </a:rPr>
              <a:t> је антибиотик који инхибира респираторни ланац тј. процес оксидативне фосфорилације на нивоу комплекса </a:t>
            </a:r>
            <a:r>
              <a:rPr lang="en-US" dirty="0" smtClean="0">
                <a:solidFill>
                  <a:schemeClr val="tx2"/>
                </a:solidFill>
              </a:rPr>
              <a:t>V</a:t>
            </a:r>
            <a:r>
              <a:rPr lang="sr-Cyrl-RS" dirty="0" smtClean="0">
                <a:solidFill>
                  <a:schemeClr val="tx2"/>
                </a:solidFill>
              </a:rPr>
              <a:t> – </a:t>
            </a:r>
            <a:r>
              <a:rPr lang="sr-Cyrl-RS" i="1" dirty="0" smtClean="0">
                <a:solidFill>
                  <a:schemeClr val="tx2"/>
                </a:solidFill>
              </a:rPr>
              <a:t>АТР</a:t>
            </a:r>
            <a:r>
              <a:rPr lang="sr-Cyrl-RS" dirty="0" smtClean="0">
                <a:solidFill>
                  <a:schemeClr val="tx2"/>
                </a:solidFill>
              </a:rPr>
              <a:t> синтазе.</a:t>
            </a:r>
          </a:p>
          <a:p>
            <a:r>
              <a:rPr lang="sr-Cyrl-CS" b="1" dirty="0">
                <a:solidFill>
                  <a:schemeClr val="tx2"/>
                </a:solidFill>
              </a:rPr>
              <a:t>Инхибира </a:t>
            </a:r>
            <a:r>
              <a:rPr lang="sr-Cyrl-CS" b="1" i="1" dirty="0">
                <a:solidFill>
                  <a:schemeClr val="tx2"/>
                </a:solidFill>
              </a:rPr>
              <a:t>АТР</a:t>
            </a:r>
            <a:r>
              <a:rPr lang="sr-Cyrl-CS" b="1" dirty="0">
                <a:solidFill>
                  <a:schemeClr val="tx2"/>
                </a:solidFill>
              </a:rPr>
              <a:t> синтазу тако што блокира проток протона кроз </a:t>
            </a:r>
            <a:r>
              <a:rPr lang="sr-Cyrl-CS" b="1" i="1" dirty="0">
                <a:solidFill>
                  <a:schemeClr val="tx2"/>
                </a:solidFill>
              </a:rPr>
              <a:t>F</a:t>
            </a:r>
            <a:r>
              <a:rPr lang="sr-Cyrl-CS" b="1" i="1" baseline="-25000" dirty="0">
                <a:solidFill>
                  <a:schemeClr val="tx2"/>
                </a:solidFill>
              </a:rPr>
              <a:t>0</a:t>
            </a:r>
            <a:r>
              <a:rPr lang="en-US" b="1" dirty="0">
                <a:solidFill>
                  <a:schemeClr val="tx2"/>
                </a:solidFill>
              </a:rPr>
              <a:t> </a:t>
            </a:r>
            <a:r>
              <a:rPr lang="en-US" b="1" dirty="0" err="1">
                <a:solidFill>
                  <a:schemeClr val="tx2"/>
                </a:solidFill>
              </a:rPr>
              <a:t>субјединицу</a:t>
            </a:r>
            <a:r>
              <a:rPr lang="en-US" b="1" dirty="0" smtClean="0">
                <a:solidFill>
                  <a:schemeClr val="tx2"/>
                </a:solidFill>
              </a:rPr>
              <a:t>.</a:t>
            </a:r>
            <a:endParaRPr lang="sr-Cyrl-RS" b="1" dirty="0" smtClean="0">
              <a:solidFill>
                <a:schemeClr val="tx2"/>
              </a:solidFill>
            </a:endParaRPr>
          </a:p>
          <a:p>
            <a:r>
              <a:rPr lang="sr-Cyrl-RS" dirty="0" smtClean="0">
                <a:solidFill>
                  <a:schemeClr val="tx2"/>
                </a:solidFill>
              </a:rPr>
              <a:t>Протони не могу да се врате </a:t>
            </a:r>
            <a:r>
              <a:rPr lang="sr-Cyrl-RS" dirty="0">
                <a:solidFill>
                  <a:schemeClr val="tx2"/>
                </a:solidFill>
              </a:rPr>
              <a:t>у матрикс митохондрија. </a:t>
            </a:r>
            <a:endParaRPr lang="sr-Cyrl-RS" dirty="0" smtClean="0">
              <a:solidFill>
                <a:schemeClr val="tx2"/>
              </a:solidFill>
            </a:endParaRPr>
          </a:p>
          <a:p>
            <a:r>
              <a:rPr lang="sr-Cyrl-RS" dirty="0" smtClean="0">
                <a:solidFill>
                  <a:schemeClr val="tx2"/>
                </a:solidFill>
              </a:rPr>
              <a:t>Као </a:t>
            </a:r>
            <a:r>
              <a:rPr lang="sr-Cyrl-RS" dirty="0">
                <a:solidFill>
                  <a:schemeClr val="tx2"/>
                </a:solidFill>
              </a:rPr>
              <a:t>резултат тога, протонска </a:t>
            </a:r>
            <a:r>
              <a:rPr lang="sr-Cyrl-RS" dirty="0" smtClean="0">
                <a:solidFill>
                  <a:schemeClr val="tx2"/>
                </a:solidFill>
              </a:rPr>
              <a:t>пумпа, комплекси </a:t>
            </a:r>
            <a:r>
              <a:rPr lang="sr-Cyrl-RS" dirty="0">
                <a:solidFill>
                  <a:schemeClr val="tx2"/>
                </a:solidFill>
              </a:rPr>
              <a:t>I, </a:t>
            </a:r>
            <a:r>
              <a:rPr lang="sr-Cyrl-RS" dirty="0" smtClean="0">
                <a:solidFill>
                  <a:schemeClr val="tx2"/>
                </a:solidFill>
              </a:rPr>
              <a:t>III</a:t>
            </a:r>
            <a:r>
              <a:rPr lang="sr-Cyrl-RS" dirty="0">
                <a:solidFill>
                  <a:schemeClr val="tx2"/>
                </a:solidFill>
              </a:rPr>
              <a:t>, и </a:t>
            </a:r>
            <a:r>
              <a:rPr lang="sr-Cyrl-RS" dirty="0" smtClean="0">
                <a:solidFill>
                  <a:schemeClr val="tx2"/>
                </a:solidFill>
              </a:rPr>
              <a:t>I</a:t>
            </a:r>
            <a:r>
              <a:rPr lang="en-US" dirty="0" smtClean="0">
                <a:solidFill>
                  <a:schemeClr val="tx2"/>
                </a:solidFill>
              </a:rPr>
              <a:t>V</a:t>
            </a:r>
            <a:r>
              <a:rPr lang="sr-Cyrl-RS" dirty="0" smtClean="0">
                <a:solidFill>
                  <a:schemeClr val="tx2"/>
                </a:solidFill>
              </a:rPr>
              <a:t> </a:t>
            </a:r>
            <a:r>
              <a:rPr lang="sr-Cyrl-RS" dirty="0">
                <a:solidFill>
                  <a:schemeClr val="tx2"/>
                </a:solidFill>
              </a:rPr>
              <a:t>не </a:t>
            </a:r>
            <a:r>
              <a:rPr lang="sr-Cyrl-RS" dirty="0" smtClean="0">
                <a:solidFill>
                  <a:schemeClr val="tx2"/>
                </a:solidFill>
              </a:rPr>
              <a:t>могу </a:t>
            </a:r>
            <a:r>
              <a:rPr lang="sr-Cyrl-RS" dirty="0">
                <a:solidFill>
                  <a:schemeClr val="tx2"/>
                </a:solidFill>
              </a:rPr>
              <a:t>да </a:t>
            </a:r>
            <a:r>
              <a:rPr lang="sr-Cyrl-RS" dirty="0" smtClean="0">
                <a:solidFill>
                  <a:schemeClr val="tx2"/>
                </a:solidFill>
              </a:rPr>
              <a:t>функционишу </a:t>
            </a:r>
            <a:r>
              <a:rPr lang="sr-Cyrl-RS" dirty="0">
                <a:solidFill>
                  <a:schemeClr val="tx2"/>
                </a:solidFill>
              </a:rPr>
              <a:t>јер градијент постаје сувише снажан да би га протони могли да правазиђу и да буду избачени у интермембрански простор. </a:t>
            </a:r>
            <a:endParaRPr lang="sr-Cyrl-RS" dirty="0" smtClean="0">
              <a:solidFill>
                <a:schemeClr val="tx2"/>
              </a:solidFill>
            </a:endParaRPr>
          </a:p>
          <a:p>
            <a:r>
              <a:rPr lang="sr-Cyrl-RS" i="1" dirty="0" smtClean="0">
                <a:solidFill>
                  <a:schemeClr val="tx2"/>
                </a:solidFill>
              </a:rPr>
              <a:t>NADH</a:t>
            </a:r>
            <a:r>
              <a:rPr lang="sr-Cyrl-RS" dirty="0" smtClean="0">
                <a:solidFill>
                  <a:schemeClr val="tx2"/>
                </a:solidFill>
              </a:rPr>
              <a:t> </a:t>
            </a:r>
            <a:r>
              <a:rPr lang="sr-Cyrl-RS" dirty="0">
                <a:solidFill>
                  <a:schemeClr val="tx2"/>
                </a:solidFill>
              </a:rPr>
              <a:t>из метаболичких путева (нарочито из Кребсовог циклуса) не може више да се реоксидише на респираторном ланцу и то за последицу има да се значајно смањује концентрација </a:t>
            </a:r>
            <a:r>
              <a:rPr lang="sr-Cyrl-RS" i="1" dirty="0">
                <a:solidFill>
                  <a:schemeClr val="tx2"/>
                </a:solidFill>
              </a:rPr>
              <a:t>NAD</a:t>
            </a:r>
            <a:r>
              <a:rPr lang="sr-Cyrl-RS" i="1" baseline="30000" dirty="0">
                <a:solidFill>
                  <a:schemeClr val="tx2"/>
                </a:solidFill>
              </a:rPr>
              <a:t>+</a:t>
            </a:r>
            <a:r>
              <a:rPr lang="sr-Cyrl-RS" dirty="0">
                <a:solidFill>
                  <a:schemeClr val="tx2"/>
                </a:solidFill>
              </a:rPr>
              <a:t> а то, опет, за последицу има, да ензими циклуса лимунске киселине престају да раде.</a:t>
            </a:r>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103363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noAutofit/>
          </a:bodyPr>
          <a:lstStyle/>
          <a:p>
            <a:r>
              <a:rPr lang="sr-Cyrl-RS" sz="3600" b="1" dirty="0" smtClean="0">
                <a:solidFill>
                  <a:schemeClr val="tx2"/>
                </a:solidFill>
              </a:rPr>
              <a:t>Нису </a:t>
            </a:r>
            <a:r>
              <a:rPr lang="sr-Cyrl-RS" sz="3600" b="1" dirty="0">
                <a:solidFill>
                  <a:schemeClr val="tx2"/>
                </a:solidFill>
              </a:rPr>
              <a:t>сви инхибитори процеса оксидативне фосфорилације </a:t>
            </a:r>
            <a:r>
              <a:rPr lang="sr-Cyrl-RS" sz="3600" b="1" dirty="0" smtClean="0">
                <a:solidFill>
                  <a:schemeClr val="tx2"/>
                </a:solidFill>
              </a:rPr>
              <a:t>токсини</a:t>
            </a:r>
            <a:endParaRPr lang="en-US" sz="3600" b="1" dirty="0">
              <a:solidFill>
                <a:schemeClr val="tx2"/>
              </a:solidFill>
            </a:endParaRPr>
          </a:p>
        </p:txBody>
      </p:sp>
      <p:sp>
        <p:nvSpPr>
          <p:cNvPr id="3" name="Content Placeholder 2"/>
          <p:cNvSpPr>
            <a:spLocks noGrp="1"/>
          </p:cNvSpPr>
          <p:nvPr>
            <p:ph idx="1"/>
          </p:nvPr>
        </p:nvSpPr>
        <p:spPr>
          <a:xfrm>
            <a:off x="0" y="3810000"/>
            <a:ext cx="9144000" cy="3048000"/>
          </a:xfrm>
        </p:spPr>
        <p:txBody>
          <a:bodyPr>
            <a:normAutofit fontScale="70000" lnSpcReduction="20000"/>
          </a:bodyPr>
          <a:lstStyle/>
          <a:p>
            <a:r>
              <a:rPr lang="sr-Cyrl-RS" dirty="0">
                <a:solidFill>
                  <a:schemeClr val="tx2"/>
                </a:solidFill>
              </a:rPr>
              <a:t>У смеђем масном </a:t>
            </a:r>
            <a:r>
              <a:rPr lang="sr-Cyrl-RS" dirty="0" smtClean="0">
                <a:solidFill>
                  <a:schemeClr val="tx2"/>
                </a:solidFill>
              </a:rPr>
              <a:t>ткиву, </a:t>
            </a:r>
            <a:r>
              <a:rPr lang="sr-Cyrl-RS" dirty="0">
                <a:solidFill>
                  <a:schemeClr val="tx2"/>
                </a:solidFill>
              </a:rPr>
              <a:t>у унутрашњој мембрани митоходрија постоји и протеин </a:t>
            </a:r>
            <a:r>
              <a:rPr lang="sr-Cyrl-RS" b="1" dirty="0">
                <a:solidFill>
                  <a:schemeClr val="tx2"/>
                </a:solidFill>
              </a:rPr>
              <a:t>термогенин </a:t>
            </a:r>
            <a:r>
              <a:rPr lang="sr-Cyrl-RS" dirty="0">
                <a:solidFill>
                  <a:schemeClr val="tx2"/>
                </a:solidFill>
              </a:rPr>
              <a:t>(</a:t>
            </a:r>
            <a:r>
              <a:rPr lang="sr-Cyrl-RS" b="1" i="1" dirty="0">
                <a:solidFill>
                  <a:schemeClr val="tx2"/>
                </a:solidFill>
              </a:rPr>
              <a:t>uncoupling protein 1</a:t>
            </a:r>
            <a:r>
              <a:rPr lang="sr-Cyrl-RS" dirty="0">
                <a:solidFill>
                  <a:schemeClr val="tx2"/>
                </a:solidFill>
              </a:rPr>
              <a:t>) који </a:t>
            </a:r>
            <a:r>
              <a:rPr lang="sr-Cyrl-RS" b="1" dirty="0">
                <a:solidFill>
                  <a:schemeClr val="tx2"/>
                </a:solidFill>
              </a:rPr>
              <a:t>омогућава да се протони врате из међумебранског простора у матрикс без продукције енергије тј. </a:t>
            </a:r>
            <a:r>
              <a:rPr lang="sr-Cyrl-RS" b="1" i="1" dirty="0">
                <a:solidFill>
                  <a:schemeClr val="tx2"/>
                </a:solidFill>
              </a:rPr>
              <a:t>ATP</a:t>
            </a:r>
            <a:r>
              <a:rPr lang="sr-Cyrl-RS" b="1" dirty="0">
                <a:solidFill>
                  <a:schemeClr val="tx2"/>
                </a:solidFill>
              </a:rPr>
              <a:t> али уз значајно стварање </a:t>
            </a:r>
            <a:r>
              <a:rPr lang="sr-Cyrl-RS" b="1" dirty="0" smtClean="0">
                <a:solidFill>
                  <a:schemeClr val="tx2"/>
                </a:solidFill>
              </a:rPr>
              <a:t>топлоте - ТЕРМОГЕНЕЗА</a:t>
            </a:r>
            <a:r>
              <a:rPr lang="sr-Cyrl-RS" dirty="0" smtClean="0">
                <a:solidFill>
                  <a:schemeClr val="tx2"/>
                </a:solidFill>
              </a:rPr>
              <a:t>. </a:t>
            </a:r>
          </a:p>
          <a:p>
            <a:r>
              <a:rPr lang="sr-Cyrl-RS" dirty="0" smtClean="0">
                <a:solidFill>
                  <a:schemeClr val="tx2"/>
                </a:solidFill>
              </a:rPr>
              <a:t>Ћелије </a:t>
            </a:r>
            <a:r>
              <a:rPr lang="sr-Cyrl-RS" dirty="0">
                <a:solidFill>
                  <a:schemeClr val="tx2"/>
                </a:solidFill>
              </a:rPr>
              <a:t>смеђег масног ткива су специјализоване за термогенезу: </a:t>
            </a:r>
            <a:endParaRPr lang="sr-Cyrl-RS" dirty="0" smtClean="0">
              <a:solidFill>
                <a:schemeClr val="tx2"/>
              </a:solidFill>
            </a:endParaRPr>
          </a:p>
          <a:p>
            <a:pPr lvl="1"/>
            <a:r>
              <a:rPr lang="sr-Cyrl-RS" dirty="0" smtClean="0">
                <a:solidFill>
                  <a:schemeClr val="tx2"/>
                </a:solidFill>
              </a:rPr>
              <a:t>оне </a:t>
            </a:r>
            <a:r>
              <a:rPr lang="sr-Cyrl-RS" dirty="0">
                <a:solidFill>
                  <a:schemeClr val="tx2"/>
                </a:solidFill>
              </a:rPr>
              <a:t>имају већи број митохондрија него што то имају остале ћелије и </a:t>
            </a:r>
            <a:endParaRPr lang="sr-Cyrl-RS" dirty="0" smtClean="0">
              <a:solidFill>
                <a:schemeClr val="tx2"/>
              </a:solidFill>
            </a:endParaRPr>
          </a:p>
          <a:p>
            <a:pPr lvl="1"/>
            <a:r>
              <a:rPr lang="sr-Cyrl-RS" dirty="0" smtClean="0">
                <a:solidFill>
                  <a:schemeClr val="tx2"/>
                </a:solidFill>
              </a:rPr>
              <a:t>њихове </a:t>
            </a:r>
            <a:r>
              <a:rPr lang="sr-Cyrl-RS" dirty="0">
                <a:solidFill>
                  <a:schemeClr val="tx2"/>
                </a:solidFill>
              </a:rPr>
              <a:t>митохондрије у унутрашњој митохондријалној мембрани имају већу количину термогенина него што то имају остале ћелије. </a:t>
            </a:r>
            <a:endParaRPr lang="sr-Cyrl-RS" dirty="0" smtClean="0">
              <a:solidFill>
                <a:schemeClr val="tx2"/>
              </a:solidFill>
            </a:endParaRPr>
          </a:p>
          <a:p>
            <a:endParaRPr lang="en-US" dirty="0">
              <a:solidFill>
                <a:schemeClr val="tx2"/>
              </a:solidFill>
            </a:endParaRPr>
          </a:p>
        </p:txBody>
      </p:sp>
      <p:pic>
        <p:nvPicPr>
          <p:cNvPr id="4" name="Picture 2" descr="Image result for uncoupling protei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6360" y="1219200"/>
            <a:ext cx="6629400" cy="2481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2727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752600"/>
            <a:ext cx="9144000" cy="5105400"/>
          </a:xfrm>
        </p:spPr>
        <p:txBody>
          <a:bodyPr>
            <a:normAutofit fontScale="70000" lnSpcReduction="20000"/>
          </a:bodyPr>
          <a:lstStyle/>
          <a:p>
            <a:r>
              <a:rPr lang="sr-Cyrl-RS" dirty="0" smtClean="0">
                <a:solidFill>
                  <a:schemeClr val="tx2"/>
                </a:solidFill>
              </a:rPr>
              <a:t>Смеђе масно ткиво има одређене функције и у одраслом организму</a:t>
            </a:r>
            <a:r>
              <a:rPr lang="sr-Cyrl-RS" dirty="0">
                <a:solidFill>
                  <a:schemeClr val="tx2"/>
                </a:solidFill>
              </a:rPr>
              <a:t>: </a:t>
            </a:r>
            <a:endParaRPr lang="sr-Cyrl-RS" dirty="0" smtClean="0">
              <a:solidFill>
                <a:schemeClr val="tx2"/>
              </a:solidFill>
            </a:endParaRPr>
          </a:p>
          <a:p>
            <a:pPr marL="0" indent="0">
              <a:buNone/>
            </a:pPr>
            <a:endParaRPr lang="en-US" sz="2300" dirty="0">
              <a:solidFill>
                <a:schemeClr val="tx2"/>
              </a:solidFill>
            </a:endParaRPr>
          </a:p>
          <a:p>
            <a:r>
              <a:rPr lang="sr-Cyrl-RS" dirty="0" smtClean="0">
                <a:solidFill>
                  <a:schemeClr val="tx2"/>
                </a:solidFill>
              </a:rPr>
              <a:t>Има много више </a:t>
            </a:r>
            <a:r>
              <a:rPr lang="sr-Cyrl-RS" dirty="0">
                <a:solidFill>
                  <a:schemeClr val="tx2"/>
                </a:solidFill>
              </a:rPr>
              <a:t>метаболичке сличности са мишићним ткивом него са обичним масним ткивом; </a:t>
            </a:r>
            <a:endParaRPr lang="en-US" dirty="0">
              <a:solidFill>
                <a:schemeClr val="tx2"/>
              </a:solidFill>
            </a:endParaRPr>
          </a:p>
          <a:p>
            <a:r>
              <a:rPr lang="sr-Cyrl-RS" dirty="0" smtClean="0">
                <a:solidFill>
                  <a:schemeClr val="tx2"/>
                </a:solidFill>
              </a:rPr>
              <a:t>Заостали </a:t>
            </a:r>
            <a:r>
              <a:rPr lang="sr-Cyrl-RS" dirty="0">
                <a:solidFill>
                  <a:schemeClr val="tx2"/>
                </a:solidFill>
              </a:rPr>
              <a:t>депозити смеђег масног ткива могу да се виде позитронском емисионом томографијом (</a:t>
            </a:r>
            <a:r>
              <a:rPr lang="sr-Cyrl-RS" i="1" dirty="0">
                <a:solidFill>
                  <a:schemeClr val="tx2"/>
                </a:solidFill>
              </a:rPr>
              <a:t>PЕТ</a:t>
            </a:r>
            <a:r>
              <a:rPr lang="sr-Cyrl-RS" dirty="0">
                <a:solidFill>
                  <a:schemeClr val="tx2"/>
                </a:solidFill>
              </a:rPr>
              <a:t>) у горњим партијама грудног коша и у врату, паравертебрално; </a:t>
            </a:r>
            <a:endParaRPr lang="sr-Cyrl-RS" dirty="0" smtClean="0">
              <a:solidFill>
                <a:schemeClr val="tx2"/>
              </a:solidFill>
            </a:endParaRPr>
          </a:p>
          <a:p>
            <a:pPr lvl="1"/>
            <a:r>
              <a:rPr lang="sr-Cyrl-RS" dirty="0" smtClean="0">
                <a:solidFill>
                  <a:schemeClr val="tx2"/>
                </a:solidFill>
              </a:rPr>
              <a:t>када </a:t>
            </a:r>
            <a:r>
              <a:rPr lang="sr-Cyrl-RS" dirty="0">
                <a:solidFill>
                  <a:schemeClr val="tx2"/>
                </a:solidFill>
              </a:rPr>
              <a:t>се ради </a:t>
            </a:r>
            <a:r>
              <a:rPr lang="sr-Cyrl-RS" i="1" dirty="0">
                <a:solidFill>
                  <a:schemeClr val="tx2"/>
                </a:solidFill>
              </a:rPr>
              <a:t>PЕТ</a:t>
            </a:r>
            <a:r>
              <a:rPr lang="sr-Cyrl-RS" dirty="0">
                <a:solidFill>
                  <a:schemeClr val="tx2"/>
                </a:solidFill>
              </a:rPr>
              <a:t> снимање, смеђе масно ткиво се боље види ако истовремено постоји и стимулација хладноћом, мање је видљиво ако се пре снимања дају адренергички бета блокери;</a:t>
            </a:r>
            <a:endParaRPr lang="en-US" dirty="0">
              <a:solidFill>
                <a:schemeClr val="tx2"/>
              </a:solidFill>
            </a:endParaRPr>
          </a:p>
          <a:p>
            <a:r>
              <a:rPr lang="sr-Cyrl-RS" dirty="0" smtClean="0">
                <a:solidFill>
                  <a:schemeClr val="tx2"/>
                </a:solidFill>
              </a:rPr>
              <a:t>Побољшава </a:t>
            </a:r>
            <a:r>
              <a:rPr lang="sr-Cyrl-RS" dirty="0">
                <a:solidFill>
                  <a:schemeClr val="tx2"/>
                </a:solidFill>
              </a:rPr>
              <a:t>хомеостазу глукозе и осетљивост на инсулин;</a:t>
            </a:r>
            <a:endParaRPr lang="en-US" dirty="0">
              <a:solidFill>
                <a:schemeClr val="tx2"/>
              </a:solidFill>
            </a:endParaRPr>
          </a:p>
          <a:p>
            <a:r>
              <a:rPr lang="sr-Cyrl-RS" dirty="0" smtClean="0">
                <a:solidFill>
                  <a:schemeClr val="tx2"/>
                </a:solidFill>
              </a:rPr>
              <a:t>Може да </a:t>
            </a:r>
            <a:r>
              <a:rPr lang="sr-Cyrl-RS" dirty="0">
                <a:solidFill>
                  <a:schemeClr val="tx2"/>
                </a:solidFill>
              </a:rPr>
              <a:t>игра важну улогу у метаболизму костију и одражавању густине костију;</a:t>
            </a:r>
            <a:endParaRPr lang="en-US" dirty="0">
              <a:solidFill>
                <a:schemeClr val="tx2"/>
              </a:solidFill>
            </a:endParaRPr>
          </a:p>
          <a:p>
            <a:r>
              <a:rPr lang="sr-Cyrl-RS" dirty="0" smtClean="0">
                <a:solidFill>
                  <a:schemeClr val="tx2"/>
                </a:solidFill>
              </a:rPr>
              <a:t>Активација </a:t>
            </a:r>
            <a:r>
              <a:rPr lang="sr-Cyrl-RS" dirty="0">
                <a:solidFill>
                  <a:schemeClr val="tx2"/>
                </a:solidFill>
              </a:rPr>
              <a:t>смеђег масног ткива ниском температуром у трајању од два сата за више од 70% подиже ниво адипонектина, протеинског хормона који регулише концентрацију глукозе и процес липолизе у организму.</a:t>
            </a:r>
            <a:endParaRPr lang="en-US" dirty="0">
              <a:solidFill>
                <a:schemeClr val="tx2"/>
              </a:solidFill>
            </a:endParaRPr>
          </a:p>
        </p:txBody>
      </p:sp>
      <p:sp>
        <p:nvSpPr>
          <p:cNvPr id="4" name="Title 1"/>
          <p:cNvSpPr>
            <a:spLocks noGrp="1"/>
          </p:cNvSpPr>
          <p:nvPr>
            <p:ph type="title"/>
          </p:nvPr>
        </p:nvSpPr>
        <p:spPr>
          <a:xfrm>
            <a:off x="0" y="76200"/>
            <a:ext cx="9144000" cy="1143000"/>
          </a:xfrm>
        </p:spPr>
        <p:txBody>
          <a:bodyPr>
            <a:noAutofit/>
          </a:bodyPr>
          <a:lstStyle/>
          <a:p>
            <a:r>
              <a:rPr lang="sr-Cyrl-RS" sz="3600" b="1" dirty="0" smtClean="0">
                <a:solidFill>
                  <a:schemeClr val="tx2"/>
                </a:solidFill>
              </a:rPr>
              <a:t>Нису </a:t>
            </a:r>
            <a:r>
              <a:rPr lang="sr-Cyrl-RS" sz="3600" b="1" dirty="0">
                <a:solidFill>
                  <a:schemeClr val="tx2"/>
                </a:solidFill>
              </a:rPr>
              <a:t>сви инхибитори процеса оксидативне фосфорилације </a:t>
            </a:r>
            <a:r>
              <a:rPr lang="sr-Cyrl-RS" sz="3600" b="1" dirty="0" smtClean="0">
                <a:solidFill>
                  <a:schemeClr val="tx2"/>
                </a:solidFill>
              </a:rPr>
              <a:t>токсини</a:t>
            </a:r>
            <a:endParaRPr lang="en-US" sz="3600" b="1" dirty="0">
              <a:solidFill>
                <a:schemeClr val="tx2"/>
              </a:solidFill>
            </a:endParaRPr>
          </a:p>
        </p:txBody>
      </p:sp>
    </p:spTree>
    <p:extLst>
      <p:ext uri="{BB962C8B-B14F-4D97-AF65-F5344CB8AC3E}">
        <p14:creationId xmlns:p14="http://schemas.microsoft.com/office/powerpoint/2010/main" val="3391284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sr-Cyrl-CS" sz="3600" b="1" dirty="0">
                <a:solidFill>
                  <a:schemeClr val="tx2"/>
                </a:solidFill>
              </a:rPr>
              <a:t>Инхибитори </a:t>
            </a:r>
            <a:r>
              <a:rPr lang="en-US" sz="3600" b="1" dirty="0">
                <a:solidFill>
                  <a:schemeClr val="tx2"/>
                </a:solidFill>
              </a:rPr>
              <a:t>HMG-(CoA)-</a:t>
            </a:r>
            <a:r>
              <a:rPr lang="en-US" sz="3600" b="1" dirty="0" err="1">
                <a:solidFill>
                  <a:schemeClr val="tx2"/>
                </a:solidFill>
              </a:rPr>
              <a:t>редуктазе</a:t>
            </a:r>
            <a:r>
              <a:rPr lang="sr-Cyrl-CS" sz="3600" b="1" dirty="0">
                <a:solidFill>
                  <a:schemeClr val="tx2"/>
                </a:solidFill>
              </a:rPr>
              <a:t>, Статини (Мевастатин и Ловастатин)</a:t>
            </a:r>
            <a:r>
              <a:rPr lang="en-US" sz="3600" dirty="0">
                <a:solidFill>
                  <a:schemeClr val="tx2"/>
                </a:solidFill>
              </a:rPr>
              <a:t/>
            </a:r>
            <a:br>
              <a:rPr lang="en-US" sz="3600" dirty="0">
                <a:solidFill>
                  <a:schemeClr val="tx2"/>
                </a:solidFill>
              </a:rPr>
            </a:br>
            <a:endParaRPr lang="en-US" sz="3600" dirty="0">
              <a:solidFill>
                <a:schemeClr val="tx2"/>
              </a:solidFill>
            </a:endParaRPr>
          </a:p>
        </p:txBody>
      </p:sp>
      <p:sp>
        <p:nvSpPr>
          <p:cNvPr id="3" name="Content Placeholder 2"/>
          <p:cNvSpPr>
            <a:spLocks noGrp="1"/>
          </p:cNvSpPr>
          <p:nvPr>
            <p:ph idx="1"/>
          </p:nvPr>
        </p:nvSpPr>
        <p:spPr>
          <a:xfrm>
            <a:off x="0" y="1524000"/>
            <a:ext cx="9144000" cy="5334000"/>
          </a:xfrm>
        </p:spPr>
        <p:txBody>
          <a:bodyPr>
            <a:normAutofit fontScale="70000" lnSpcReduction="20000"/>
          </a:bodyPr>
          <a:lstStyle/>
          <a:p>
            <a:r>
              <a:rPr lang="sr-Cyrl-CS" b="1" dirty="0">
                <a:solidFill>
                  <a:schemeClr val="tx2"/>
                </a:solidFill>
              </a:rPr>
              <a:t>Мевастатин</a:t>
            </a:r>
            <a:r>
              <a:rPr lang="sr-Cyrl-CS" dirty="0">
                <a:solidFill>
                  <a:schemeClr val="tx2"/>
                </a:solidFill>
              </a:rPr>
              <a:t> је супстанца изолована из гљивица </a:t>
            </a:r>
            <a:r>
              <a:rPr lang="en-US" i="1" dirty="0" err="1">
                <a:solidFill>
                  <a:schemeClr val="tx2"/>
                </a:solidFill>
              </a:rPr>
              <a:t>Penicillium</a:t>
            </a:r>
            <a:r>
              <a:rPr lang="en-US" i="1" dirty="0">
                <a:solidFill>
                  <a:schemeClr val="tx2"/>
                </a:solidFill>
              </a:rPr>
              <a:t> </a:t>
            </a:r>
            <a:r>
              <a:rPr lang="en-US" i="1" dirty="0" err="1">
                <a:solidFill>
                  <a:schemeClr val="tx2"/>
                </a:solidFill>
              </a:rPr>
              <a:t>citrinum</a:t>
            </a:r>
            <a:r>
              <a:rPr lang="en-US" i="1" dirty="0">
                <a:solidFill>
                  <a:schemeClr val="tx2"/>
                </a:solidFill>
              </a:rPr>
              <a:t> </a:t>
            </a:r>
            <a:r>
              <a:rPr lang="sr-Cyrl-CS" dirty="0">
                <a:solidFill>
                  <a:schemeClr val="tx2"/>
                </a:solidFill>
              </a:rPr>
              <a:t>и </a:t>
            </a:r>
            <a:r>
              <a:rPr lang="en-US" i="1" dirty="0" err="1">
                <a:solidFill>
                  <a:schemeClr val="tx2"/>
                </a:solidFill>
              </a:rPr>
              <a:t>Penicilium</a:t>
            </a:r>
            <a:r>
              <a:rPr lang="en-US" i="1" dirty="0">
                <a:solidFill>
                  <a:schemeClr val="tx2"/>
                </a:solidFill>
              </a:rPr>
              <a:t> </a:t>
            </a:r>
            <a:r>
              <a:rPr lang="en-US" i="1" dirty="0" err="1" smtClean="0">
                <a:solidFill>
                  <a:schemeClr val="tx2"/>
                </a:solidFill>
              </a:rPr>
              <a:t>brevicompactim</a:t>
            </a:r>
            <a:r>
              <a:rPr lang="sr-Cyrl-CS" dirty="0">
                <a:solidFill>
                  <a:schemeClr val="tx2"/>
                </a:solidFill>
              </a:rPr>
              <a:t>.</a:t>
            </a:r>
            <a:r>
              <a:rPr lang="sr-Cyrl-CS" dirty="0" smtClean="0">
                <a:solidFill>
                  <a:schemeClr val="tx2"/>
                </a:solidFill>
              </a:rPr>
              <a:t> </a:t>
            </a:r>
          </a:p>
          <a:p>
            <a:r>
              <a:rPr lang="sr-Cyrl-CS" b="1" dirty="0" smtClean="0">
                <a:solidFill>
                  <a:schemeClr val="tx2"/>
                </a:solidFill>
              </a:rPr>
              <a:t>Ловастатин</a:t>
            </a:r>
            <a:r>
              <a:rPr lang="sr-Cyrl-CS" dirty="0" smtClean="0">
                <a:solidFill>
                  <a:schemeClr val="tx2"/>
                </a:solidFill>
              </a:rPr>
              <a:t> </a:t>
            </a:r>
            <a:r>
              <a:rPr lang="sr-Cyrl-CS" dirty="0">
                <a:solidFill>
                  <a:schemeClr val="tx2"/>
                </a:solidFill>
              </a:rPr>
              <a:t>изолован из гљивица </a:t>
            </a:r>
            <a:r>
              <a:rPr lang="en-US" i="1" dirty="0" err="1">
                <a:solidFill>
                  <a:schemeClr val="tx2"/>
                </a:solidFill>
              </a:rPr>
              <a:t>Monacus</a:t>
            </a:r>
            <a:r>
              <a:rPr lang="en-US" i="1" dirty="0">
                <a:solidFill>
                  <a:schemeClr val="tx2"/>
                </a:solidFill>
              </a:rPr>
              <a:t> </a:t>
            </a:r>
            <a:r>
              <a:rPr lang="en-US" i="1" dirty="0" err="1">
                <a:solidFill>
                  <a:schemeClr val="tx2"/>
                </a:solidFill>
              </a:rPr>
              <a:t>ruber</a:t>
            </a:r>
            <a:r>
              <a:rPr lang="en-US" i="1" dirty="0">
                <a:solidFill>
                  <a:schemeClr val="tx2"/>
                </a:solidFill>
              </a:rPr>
              <a:t> </a:t>
            </a:r>
            <a:r>
              <a:rPr lang="sr-Cyrl-CS" dirty="0">
                <a:solidFill>
                  <a:schemeClr val="tx2"/>
                </a:solidFill>
              </a:rPr>
              <a:t>и</a:t>
            </a:r>
            <a:r>
              <a:rPr lang="en-US" i="1" dirty="0">
                <a:solidFill>
                  <a:schemeClr val="tx2"/>
                </a:solidFill>
              </a:rPr>
              <a:t> </a:t>
            </a:r>
            <a:r>
              <a:rPr lang="en-US" i="1" dirty="0" err="1">
                <a:solidFill>
                  <a:schemeClr val="tx2"/>
                </a:solidFill>
              </a:rPr>
              <a:t>Aspergillus</a:t>
            </a:r>
            <a:r>
              <a:rPr lang="en-US" i="1" dirty="0">
                <a:solidFill>
                  <a:schemeClr val="tx2"/>
                </a:solidFill>
              </a:rPr>
              <a:t> </a:t>
            </a:r>
            <a:r>
              <a:rPr lang="en-US" i="1" dirty="0" err="1">
                <a:solidFill>
                  <a:schemeClr val="tx2"/>
                </a:solidFill>
              </a:rPr>
              <a:t>terraus</a:t>
            </a:r>
            <a:r>
              <a:rPr lang="sr-Cyrl-CS" dirty="0">
                <a:solidFill>
                  <a:schemeClr val="tx2"/>
                </a:solidFill>
              </a:rPr>
              <a:t>. </a:t>
            </a:r>
            <a:endParaRPr lang="sr-Cyrl-CS" dirty="0" smtClean="0">
              <a:solidFill>
                <a:schemeClr val="tx2"/>
              </a:solidFill>
            </a:endParaRPr>
          </a:p>
          <a:p>
            <a:r>
              <a:rPr lang="sr-Cyrl-CS" dirty="0" smtClean="0">
                <a:solidFill>
                  <a:schemeClr val="tx2"/>
                </a:solidFill>
              </a:rPr>
              <a:t>Оба </a:t>
            </a:r>
            <a:r>
              <a:rPr lang="sr-Cyrl-CS" dirty="0">
                <a:solidFill>
                  <a:schemeClr val="tx2"/>
                </a:solidFill>
              </a:rPr>
              <a:t>ова гљивична продукта су </a:t>
            </a:r>
            <a:r>
              <a:rPr lang="sr-Cyrl-CS" b="1" dirty="0">
                <a:solidFill>
                  <a:schemeClr val="tx2"/>
                </a:solidFill>
              </a:rPr>
              <a:t>специфични инхибитори </a:t>
            </a:r>
            <a:r>
              <a:rPr lang="en-US" b="1" dirty="0">
                <a:solidFill>
                  <a:schemeClr val="tx2"/>
                </a:solidFill>
              </a:rPr>
              <a:t>HMG-(CoA)-</a:t>
            </a:r>
            <a:r>
              <a:rPr lang="en-US" b="1" dirty="0" err="1">
                <a:solidFill>
                  <a:schemeClr val="tx2"/>
                </a:solidFill>
              </a:rPr>
              <a:t>редуктазе</a:t>
            </a:r>
            <a:r>
              <a:rPr lang="sr-Cyrl-CS" dirty="0">
                <a:solidFill>
                  <a:schemeClr val="tx2"/>
                </a:solidFill>
              </a:rPr>
              <a:t>, кључног регулаторног ензима синтезе холестерола. </a:t>
            </a:r>
            <a:endParaRPr lang="sr-Cyrl-CS" dirty="0" smtClean="0">
              <a:solidFill>
                <a:schemeClr val="tx2"/>
              </a:solidFill>
            </a:endParaRPr>
          </a:p>
          <a:p>
            <a:r>
              <a:rPr lang="sr-Cyrl-CS" dirty="0" smtClean="0">
                <a:solidFill>
                  <a:schemeClr val="tx2"/>
                </a:solidFill>
              </a:rPr>
              <a:t>Синтеза </a:t>
            </a:r>
            <a:r>
              <a:rPr lang="sr-Cyrl-CS" dirty="0">
                <a:solidFill>
                  <a:schemeClr val="tx2"/>
                </a:solidFill>
              </a:rPr>
              <a:t>холестерола започиње од ацетил-СоА преко серије од око 30-ак ензимски катализованих реакција где је лимитирајућа тј. регулаторна реакција, реакција катализована </a:t>
            </a:r>
            <a:r>
              <a:rPr lang="en-US" dirty="0">
                <a:solidFill>
                  <a:schemeClr val="tx2"/>
                </a:solidFill>
              </a:rPr>
              <a:t>HMG-(CoA)-</a:t>
            </a:r>
            <a:r>
              <a:rPr lang="en-US" dirty="0" err="1">
                <a:solidFill>
                  <a:schemeClr val="tx2"/>
                </a:solidFill>
              </a:rPr>
              <a:t>редуктаз</a:t>
            </a:r>
            <a:r>
              <a:rPr lang="sr-Cyrl-CS" dirty="0">
                <a:solidFill>
                  <a:schemeClr val="tx2"/>
                </a:solidFill>
              </a:rPr>
              <a:t>ом. </a:t>
            </a:r>
            <a:endParaRPr lang="sr-Cyrl-CS" dirty="0" smtClean="0">
              <a:solidFill>
                <a:schemeClr val="tx2"/>
              </a:solidFill>
            </a:endParaRPr>
          </a:p>
          <a:p>
            <a:r>
              <a:rPr lang="sr-Cyrl-CS" b="1" dirty="0" smtClean="0">
                <a:solidFill>
                  <a:schemeClr val="tx2"/>
                </a:solidFill>
              </a:rPr>
              <a:t>Инхибицијом </a:t>
            </a:r>
            <a:r>
              <a:rPr lang="sr-Cyrl-CS" b="1" dirty="0">
                <a:solidFill>
                  <a:schemeClr val="tx2"/>
                </a:solidFill>
              </a:rPr>
              <a:t>овог ензима, мевастатин и ловастатин смањују концентрацију холестерола у крви. </a:t>
            </a:r>
            <a:endParaRPr lang="sr-Cyrl-CS" b="1" dirty="0" smtClean="0">
              <a:solidFill>
                <a:schemeClr val="tx2"/>
              </a:solidFill>
            </a:endParaRPr>
          </a:p>
          <a:p>
            <a:r>
              <a:rPr lang="sr-Cyrl-CS" dirty="0" smtClean="0">
                <a:solidFill>
                  <a:schemeClr val="tx2"/>
                </a:solidFill>
              </a:rPr>
              <a:t>Ови </a:t>
            </a:r>
            <a:r>
              <a:rPr lang="sr-Cyrl-CS" dirty="0">
                <a:solidFill>
                  <a:schemeClr val="tx2"/>
                </a:solidFill>
              </a:rPr>
              <a:t>лекови се користе за снижавање повишене концентрације LDL код оболелих са породичном хиперхолестеролемијом. </a:t>
            </a:r>
            <a:endParaRPr lang="sr-Cyrl-CS" dirty="0" smtClean="0">
              <a:solidFill>
                <a:schemeClr val="tx2"/>
              </a:solidFill>
            </a:endParaRPr>
          </a:p>
          <a:p>
            <a:r>
              <a:rPr lang="sr-Cyrl-CS" dirty="0" smtClean="0">
                <a:solidFill>
                  <a:schemeClr val="tx2"/>
                </a:solidFill>
              </a:rPr>
              <a:t>Две </a:t>
            </a:r>
            <a:r>
              <a:rPr lang="sr-Cyrl-CS" dirty="0">
                <a:solidFill>
                  <a:schemeClr val="tx2"/>
                </a:solidFill>
              </a:rPr>
              <a:t>главне опасности код хиперлипопротеинемија су: </a:t>
            </a:r>
            <a:endParaRPr lang="sr-Cyrl-CS" dirty="0" smtClean="0">
              <a:solidFill>
                <a:schemeClr val="tx2"/>
              </a:solidFill>
            </a:endParaRPr>
          </a:p>
          <a:p>
            <a:pPr lvl="1"/>
            <a:r>
              <a:rPr lang="sr-Cyrl-CS" dirty="0" smtClean="0">
                <a:solidFill>
                  <a:schemeClr val="tx2"/>
                </a:solidFill>
              </a:rPr>
              <a:t>1</a:t>
            </a:r>
            <a:r>
              <a:rPr lang="sr-Cyrl-CS" dirty="0">
                <a:solidFill>
                  <a:schemeClr val="tx2"/>
                </a:solidFill>
              </a:rPr>
              <a:t>. Акутни панкреатитис и </a:t>
            </a:r>
            <a:endParaRPr lang="sr-Cyrl-CS" dirty="0" smtClean="0">
              <a:solidFill>
                <a:schemeClr val="tx2"/>
              </a:solidFill>
            </a:endParaRPr>
          </a:p>
          <a:p>
            <a:pPr lvl="1"/>
            <a:r>
              <a:rPr lang="sr-Cyrl-CS" dirty="0" smtClean="0">
                <a:solidFill>
                  <a:schemeClr val="tx2"/>
                </a:solidFill>
              </a:rPr>
              <a:t>2</a:t>
            </a:r>
            <a:r>
              <a:rPr lang="sr-Cyrl-CS" dirty="0">
                <a:solidFill>
                  <a:schemeClr val="tx2"/>
                </a:solidFill>
              </a:rPr>
              <a:t>. Атеросклероза. </a:t>
            </a:r>
            <a:endParaRPr lang="en-US" dirty="0">
              <a:solidFill>
                <a:schemeClr val="tx2"/>
              </a:solidFill>
            </a:endParaRPr>
          </a:p>
        </p:txBody>
      </p:sp>
    </p:spTree>
    <p:extLst>
      <p:ext uri="{BB962C8B-B14F-4D97-AF65-F5344CB8AC3E}">
        <p14:creationId xmlns:p14="http://schemas.microsoft.com/office/powerpoint/2010/main" val="1107555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31" y="1600200"/>
            <a:ext cx="9137469" cy="5029200"/>
          </a:xfrm>
        </p:spPr>
        <p:txBody>
          <a:bodyPr>
            <a:normAutofit fontScale="85000" lnSpcReduction="20000"/>
          </a:bodyPr>
          <a:lstStyle/>
          <a:p>
            <a:r>
              <a:rPr lang="sr-Cyrl-CS" dirty="0" smtClean="0">
                <a:solidFill>
                  <a:schemeClr val="tx2"/>
                </a:solidFill>
              </a:rPr>
              <a:t>АТЕРОСКЛЕРОЗА има </a:t>
            </a:r>
            <a:r>
              <a:rPr lang="sr-Cyrl-CS" dirty="0">
                <a:solidFill>
                  <a:schemeClr val="tx2"/>
                </a:solidFill>
              </a:rPr>
              <a:t>посебан значај за појаву ризика од кардиоваскуларних болести (хипертензија, коронарна срчана болест, инфаркт миокарда). </a:t>
            </a:r>
            <a:endParaRPr lang="sr-Cyrl-CS" dirty="0" smtClean="0">
              <a:solidFill>
                <a:schemeClr val="tx2"/>
              </a:solidFill>
            </a:endParaRPr>
          </a:p>
          <a:p>
            <a:r>
              <a:rPr lang="sr-Cyrl-CS" dirty="0" smtClean="0">
                <a:solidFill>
                  <a:schemeClr val="tx2"/>
                </a:solidFill>
              </a:rPr>
              <a:t>Настајање </a:t>
            </a:r>
            <a:r>
              <a:rPr lang="sr-Cyrl-CS" dirty="0">
                <a:solidFill>
                  <a:schemeClr val="tx2"/>
                </a:solidFill>
              </a:rPr>
              <a:t>атеросклерозе посебно фаворизују: </a:t>
            </a:r>
            <a:endParaRPr lang="sr-Cyrl-CS" dirty="0" smtClean="0">
              <a:solidFill>
                <a:schemeClr val="tx2"/>
              </a:solidFill>
            </a:endParaRPr>
          </a:p>
          <a:p>
            <a:pPr lvl="1"/>
            <a:r>
              <a:rPr lang="sr-Cyrl-CS" dirty="0" smtClean="0">
                <a:solidFill>
                  <a:schemeClr val="tx2"/>
                </a:solidFill>
              </a:rPr>
              <a:t>присуство </a:t>
            </a:r>
            <a:r>
              <a:rPr lang="sr-Cyrl-CS" dirty="0">
                <a:solidFill>
                  <a:schemeClr val="tx2"/>
                </a:solidFill>
              </a:rPr>
              <a:t>аполипопротеина В-100 (помоћу кога се холестерол транспортује до зида крвног суда), </a:t>
            </a:r>
            <a:endParaRPr lang="sr-Cyrl-CS" dirty="0" smtClean="0">
              <a:solidFill>
                <a:schemeClr val="tx2"/>
              </a:solidFill>
            </a:endParaRPr>
          </a:p>
          <a:p>
            <a:pPr lvl="1"/>
            <a:r>
              <a:rPr lang="sr-Cyrl-CS" dirty="0" smtClean="0">
                <a:solidFill>
                  <a:schemeClr val="tx2"/>
                </a:solidFill>
              </a:rPr>
              <a:t>повишене </a:t>
            </a:r>
            <a:r>
              <a:rPr lang="sr-Cyrl-CS" dirty="0">
                <a:solidFill>
                  <a:schemeClr val="tx2"/>
                </a:solidFill>
              </a:rPr>
              <a:t>концентрације LDL и VLDL, </a:t>
            </a:r>
            <a:endParaRPr lang="sr-Cyrl-CS" dirty="0" smtClean="0">
              <a:solidFill>
                <a:schemeClr val="tx2"/>
              </a:solidFill>
            </a:endParaRPr>
          </a:p>
          <a:p>
            <a:pPr lvl="1"/>
            <a:r>
              <a:rPr lang="sr-Cyrl-CS" dirty="0" smtClean="0">
                <a:solidFill>
                  <a:schemeClr val="tx2"/>
                </a:solidFill>
              </a:rPr>
              <a:t>пушење </a:t>
            </a:r>
            <a:r>
              <a:rPr lang="sr-Cyrl-CS" dirty="0">
                <a:solidFill>
                  <a:schemeClr val="tx2"/>
                </a:solidFill>
              </a:rPr>
              <a:t>тј. злоупотрба дувана, и </a:t>
            </a:r>
            <a:endParaRPr lang="sr-Cyrl-CS" dirty="0" smtClean="0">
              <a:solidFill>
                <a:schemeClr val="tx2"/>
              </a:solidFill>
            </a:endParaRPr>
          </a:p>
          <a:p>
            <a:pPr lvl="1"/>
            <a:r>
              <a:rPr lang="sr-Cyrl-CS" dirty="0" smtClean="0">
                <a:solidFill>
                  <a:schemeClr val="tx2"/>
                </a:solidFill>
              </a:rPr>
              <a:t>снижене </a:t>
            </a:r>
            <a:r>
              <a:rPr lang="sr-Cyrl-CS" dirty="0">
                <a:solidFill>
                  <a:schemeClr val="tx2"/>
                </a:solidFill>
              </a:rPr>
              <a:t>концентрације HDL (чија је функција да вишак холестерола врате до јетре). </a:t>
            </a:r>
            <a:endParaRPr lang="sr-Cyrl-CS" dirty="0" smtClean="0">
              <a:solidFill>
                <a:schemeClr val="tx2"/>
              </a:solidFill>
            </a:endParaRPr>
          </a:p>
          <a:p>
            <a:r>
              <a:rPr lang="sr-Cyrl-CS" dirty="0" smtClean="0">
                <a:solidFill>
                  <a:schemeClr val="tx2"/>
                </a:solidFill>
              </a:rPr>
              <a:t>Поуздано </a:t>
            </a:r>
            <a:r>
              <a:rPr lang="sr-Cyrl-CS" dirty="0">
                <a:solidFill>
                  <a:schemeClr val="tx2"/>
                </a:solidFill>
              </a:rPr>
              <a:t>је утврђено да се прогресија стварања атерома може знатно успорити ако се концентрације атерогених липопротеина држе у физиолошким </a:t>
            </a:r>
            <a:r>
              <a:rPr lang="sr-Cyrl-RS" dirty="0">
                <a:solidFill>
                  <a:schemeClr val="tx2"/>
                </a:solidFill>
              </a:rPr>
              <a:t>концентрацијама</a:t>
            </a:r>
            <a:r>
              <a:rPr lang="sr-Cyrl-CS" dirty="0">
                <a:solidFill>
                  <a:schemeClr val="tx2"/>
                </a:solidFill>
              </a:rPr>
              <a:t>.</a:t>
            </a:r>
            <a:endParaRPr lang="en-US" dirty="0">
              <a:solidFill>
                <a:schemeClr val="tx2"/>
              </a:solidFill>
            </a:endParaRPr>
          </a:p>
          <a:p>
            <a:endParaRPr lang="en-US" dirty="0">
              <a:solidFill>
                <a:schemeClr val="tx2"/>
              </a:solidFill>
            </a:endParaRPr>
          </a:p>
        </p:txBody>
      </p:sp>
      <p:sp>
        <p:nvSpPr>
          <p:cNvPr id="4" name="Title 1"/>
          <p:cNvSpPr txBox="1">
            <a:spLocks/>
          </p:cNvSpPr>
          <p:nvPr/>
        </p:nvSpPr>
        <p:spPr>
          <a:xfrm>
            <a:off x="6531" y="228600"/>
            <a:ext cx="91440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CS" sz="3600" b="1" dirty="0" smtClean="0">
                <a:solidFill>
                  <a:schemeClr val="tx2"/>
                </a:solidFill>
              </a:rPr>
              <a:t>Инхибитори </a:t>
            </a:r>
            <a:r>
              <a:rPr lang="en-US" sz="3600" b="1" dirty="0" smtClean="0">
                <a:solidFill>
                  <a:schemeClr val="tx2"/>
                </a:solidFill>
              </a:rPr>
              <a:t>HMG-(CoA)-</a:t>
            </a:r>
            <a:r>
              <a:rPr lang="en-US" sz="3600" b="1" dirty="0" err="1" smtClean="0">
                <a:solidFill>
                  <a:schemeClr val="tx2"/>
                </a:solidFill>
              </a:rPr>
              <a:t>редуктазе</a:t>
            </a:r>
            <a:r>
              <a:rPr lang="sr-Cyrl-CS" sz="3600" b="1" dirty="0" smtClean="0">
                <a:solidFill>
                  <a:schemeClr val="tx2"/>
                </a:solidFill>
              </a:rPr>
              <a:t>, Статини (Мевастатин и Ловастатин)</a:t>
            </a:r>
            <a:r>
              <a:rPr lang="en-US" sz="3600" dirty="0" smtClean="0">
                <a:solidFill>
                  <a:schemeClr val="tx2"/>
                </a:solidFill>
              </a:rPr>
              <a:t/>
            </a:r>
            <a:br>
              <a:rPr lang="en-US" sz="3600" dirty="0" smtClean="0">
                <a:solidFill>
                  <a:schemeClr val="tx2"/>
                </a:solidFill>
              </a:rPr>
            </a:br>
            <a:endParaRPr lang="en-US" sz="3600" dirty="0">
              <a:solidFill>
                <a:schemeClr val="tx2"/>
              </a:solidFill>
            </a:endParaRPr>
          </a:p>
        </p:txBody>
      </p:sp>
    </p:spTree>
    <p:extLst>
      <p:ext uri="{BB962C8B-B14F-4D97-AF65-F5344CB8AC3E}">
        <p14:creationId xmlns:p14="http://schemas.microsoft.com/office/powerpoint/2010/main" val="2104664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 y="152400"/>
            <a:ext cx="9144000" cy="668383"/>
          </a:xfrm>
        </p:spPr>
        <p:txBody>
          <a:bodyPr>
            <a:normAutofit/>
          </a:bodyPr>
          <a:lstStyle/>
          <a:p>
            <a:r>
              <a:rPr lang="en-US" sz="3600" b="1" i="1" dirty="0">
                <a:solidFill>
                  <a:schemeClr val="tx2"/>
                </a:solidFill>
              </a:rPr>
              <a:t>ACE</a:t>
            </a:r>
            <a:r>
              <a:rPr lang="sr-Cyrl-CS" sz="3600" b="1" dirty="0">
                <a:solidFill>
                  <a:schemeClr val="tx2"/>
                </a:solidFill>
              </a:rPr>
              <a:t> инхибитори</a:t>
            </a:r>
            <a:endParaRPr lang="en-US" sz="3600" dirty="0">
              <a:solidFill>
                <a:schemeClr val="tx2"/>
              </a:solidFill>
            </a:endParaRPr>
          </a:p>
        </p:txBody>
      </p:sp>
      <p:sp>
        <p:nvSpPr>
          <p:cNvPr id="3" name="Content Placeholder 2"/>
          <p:cNvSpPr>
            <a:spLocks noGrp="1"/>
          </p:cNvSpPr>
          <p:nvPr>
            <p:ph idx="1"/>
          </p:nvPr>
        </p:nvSpPr>
        <p:spPr>
          <a:xfrm>
            <a:off x="26126" y="762000"/>
            <a:ext cx="9144000" cy="5867400"/>
          </a:xfrm>
        </p:spPr>
        <p:txBody>
          <a:bodyPr>
            <a:normAutofit/>
          </a:bodyPr>
          <a:lstStyle/>
          <a:p>
            <a:r>
              <a:rPr lang="sr-Cyrl-CS" sz="2200" dirty="0">
                <a:solidFill>
                  <a:schemeClr val="tx2"/>
                </a:solidFill>
              </a:rPr>
              <a:t>Шта су </a:t>
            </a:r>
            <a:r>
              <a:rPr lang="sr-Cyrl-CS" sz="2200" i="1" dirty="0">
                <a:solidFill>
                  <a:schemeClr val="tx2"/>
                </a:solidFill>
              </a:rPr>
              <a:t>АСЕ</a:t>
            </a:r>
            <a:r>
              <a:rPr lang="sr-Cyrl-CS" sz="2200" dirty="0">
                <a:solidFill>
                  <a:schemeClr val="tx2"/>
                </a:solidFill>
              </a:rPr>
              <a:t> инхибитори и како делују?</a:t>
            </a:r>
            <a:endParaRPr lang="en-US" sz="2200" dirty="0">
              <a:solidFill>
                <a:schemeClr val="tx2"/>
              </a:solidFill>
            </a:endParaRPr>
          </a:p>
          <a:p>
            <a:r>
              <a:rPr lang="sr-Cyrl-CS" sz="2200" b="1" dirty="0">
                <a:solidFill>
                  <a:schemeClr val="tx2"/>
                </a:solidFill>
              </a:rPr>
              <a:t>Ангиотензин </a:t>
            </a:r>
            <a:r>
              <a:rPr lang="sr-Cyrl-CS" sz="2200" b="1" i="1" dirty="0">
                <a:solidFill>
                  <a:schemeClr val="tx2"/>
                </a:solidFill>
              </a:rPr>
              <a:t>II</a:t>
            </a:r>
            <a:r>
              <a:rPr lang="sr-Cyrl-CS" sz="2200" b="1" dirty="0">
                <a:solidFill>
                  <a:schemeClr val="tx2"/>
                </a:solidFill>
              </a:rPr>
              <a:t> </a:t>
            </a:r>
            <a:r>
              <a:rPr lang="sr-Cyrl-CS" sz="2200" dirty="0">
                <a:solidFill>
                  <a:schemeClr val="tx2"/>
                </a:solidFill>
              </a:rPr>
              <a:t>је веома потентна хемикалија коју тело ствара и која циркулише у крви. </a:t>
            </a:r>
            <a:endParaRPr lang="sr-Cyrl-CS" sz="2200" dirty="0" smtClean="0">
              <a:solidFill>
                <a:schemeClr val="tx2"/>
              </a:solidFill>
            </a:endParaRPr>
          </a:p>
          <a:p>
            <a:r>
              <a:rPr lang="sr-Cyrl-CS" sz="2200" dirty="0" smtClean="0">
                <a:solidFill>
                  <a:schemeClr val="tx2"/>
                </a:solidFill>
              </a:rPr>
              <a:t>Доводи </a:t>
            </a:r>
            <a:r>
              <a:rPr lang="sr-Cyrl-CS" sz="2200" dirty="0">
                <a:solidFill>
                  <a:schemeClr val="tx2"/>
                </a:solidFill>
              </a:rPr>
              <a:t>до контракције глатких мишића крвних судова и </a:t>
            </a:r>
            <a:r>
              <a:rPr lang="sr-Cyrl-CS" sz="2200" dirty="0" smtClean="0">
                <a:solidFill>
                  <a:schemeClr val="tx2"/>
                </a:solidFill>
              </a:rPr>
              <a:t>због </a:t>
            </a:r>
            <a:r>
              <a:rPr lang="sr-Cyrl-CS" sz="2200" dirty="0">
                <a:solidFill>
                  <a:schemeClr val="tx2"/>
                </a:solidFill>
              </a:rPr>
              <a:t>тога до сужавања (смањења промера) крвних судова. </a:t>
            </a:r>
            <a:endParaRPr lang="sr-Cyrl-CS" sz="2200" dirty="0" smtClean="0">
              <a:solidFill>
                <a:schemeClr val="tx2"/>
              </a:solidFill>
            </a:endParaRPr>
          </a:p>
          <a:p>
            <a:r>
              <a:rPr lang="sr-Cyrl-CS" sz="2200" dirty="0" smtClean="0">
                <a:solidFill>
                  <a:schemeClr val="tx2"/>
                </a:solidFill>
              </a:rPr>
              <a:t>Сужавање </a:t>
            </a:r>
            <a:r>
              <a:rPr lang="sr-Cyrl-CS" sz="2200" dirty="0">
                <a:solidFill>
                  <a:schemeClr val="tx2"/>
                </a:solidFill>
              </a:rPr>
              <a:t>крвних судова повећава притисак унутар крвних судова доводећи до пораста крвног притиска. </a:t>
            </a:r>
            <a:endParaRPr lang="sr-Cyrl-CS" sz="2200" dirty="0" smtClean="0">
              <a:solidFill>
                <a:schemeClr val="tx2"/>
              </a:solidFill>
            </a:endParaRPr>
          </a:p>
        </p:txBody>
      </p:sp>
      <p:pic>
        <p:nvPicPr>
          <p:cNvPr id="13314" name="Picture 2" descr="Image result for ace inhibito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63336"/>
            <a:ext cx="5638800" cy="349466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614851" y="3072348"/>
            <a:ext cx="3398520" cy="3785652"/>
          </a:xfrm>
          <a:prstGeom prst="rect">
            <a:avLst/>
          </a:prstGeom>
        </p:spPr>
        <p:txBody>
          <a:bodyPr wrap="square">
            <a:spAutoFit/>
          </a:bodyPr>
          <a:lstStyle/>
          <a:p>
            <a:pPr marL="342900" indent="-342900">
              <a:buFont typeface="Arial" pitchFamily="34" charset="0"/>
              <a:buChar char="•"/>
            </a:pPr>
            <a:r>
              <a:rPr lang="sr-Cyrl-CS" sz="2000" b="1" dirty="0" smtClean="0">
                <a:solidFill>
                  <a:schemeClr val="tx2"/>
                </a:solidFill>
              </a:rPr>
              <a:t>Ангиотензин </a:t>
            </a:r>
            <a:r>
              <a:rPr lang="sr-Cyrl-CS" sz="2000" b="1" i="1" dirty="0" smtClean="0">
                <a:solidFill>
                  <a:schemeClr val="tx2"/>
                </a:solidFill>
              </a:rPr>
              <a:t>II</a:t>
            </a:r>
            <a:r>
              <a:rPr lang="sr-Cyrl-CS" sz="2000" b="1" dirty="0" smtClean="0">
                <a:solidFill>
                  <a:schemeClr val="tx2"/>
                </a:solidFill>
              </a:rPr>
              <a:t> настаје из ангиотензина </a:t>
            </a:r>
            <a:r>
              <a:rPr lang="sr-Cyrl-CS" sz="2000" b="1" i="1" dirty="0" smtClean="0">
                <a:solidFill>
                  <a:schemeClr val="tx2"/>
                </a:solidFill>
              </a:rPr>
              <a:t>I</a:t>
            </a:r>
            <a:r>
              <a:rPr lang="sr-Cyrl-CS" sz="2000" b="1" dirty="0" smtClean="0">
                <a:solidFill>
                  <a:schemeClr val="tx2"/>
                </a:solidFill>
              </a:rPr>
              <a:t> у циркулацији под дејством ангиотензин конвертујућег ензима (</a:t>
            </a:r>
            <a:r>
              <a:rPr lang="sr-Cyrl-CS" sz="2000" b="1" i="1" dirty="0" smtClean="0">
                <a:solidFill>
                  <a:schemeClr val="tx2"/>
                </a:solidFill>
              </a:rPr>
              <a:t>АСЕ</a:t>
            </a:r>
            <a:r>
              <a:rPr lang="sr-Cyrl-CS" sz="2000" b="1" dirty="0" smtClean="0">
                <a:solidFill>
                  <a:schemeClr val="tx2"/>
                </a:solidFill>
              </a:rPr>
              <a:t>). </a:t>
            </a:r>
          </a:p>
          <a:p>
            <a:pPr marL="342900" indent="-342900">
              <a:buFont typeface="Arial" pitchFamily="34" charset="0"/>
              <a:buChar char="•"/>
            </a:pPr>
            <a:r>
              <a:rPr lang="sr-Cyrl-CS" sz="2000" dirty="0" smtClean="0">
                <a:solidFill>
                  <a:schemeClr val="tx2"/>
                </a:solidFill>
              </a:rPr>
              <a:t>Ангиотензин </a:t>
            </a:r>
            <a:r>
              <a:rPr lang="sr-Cyrl-CS" sz="2000" i="1" dirty="0" smtClean="0">
                <a:solidFill>
                  <a:schemeClr val="tx2"/>
                </a:solidFill>
              </a:rPr>
              <a:t>I</a:t>
            </a:r>
            <a:r>
              <a:rPr lang="sr-Cyrl-CS" sz="2000" dirty="0" smtClean="0">
                <a:solidFill>
                  <a:schemeClr val="tx2"/>
                </a:solidFill>
              </a:rPr>
              <a:t> у циркулацији настаје из ангиотензиногена, протеина који синтетише јетра и отпушта га у циркулацију. </a:t>
            </a:r>
            <a:endParaRPr lang="en-US" sz="2000" dirty="0">
              <a:solidFill>
                <a:schemeClr val="tx2"/>
              </a:solidFill>
            </a:endParaRPr>
          </a:p>
        </p:txBody>
      </p:sp>
    </p:spTree>
    <p:extLst>
      <p:ext uri="{BB962C8B-B14F-4D97-AF65-F5344CB8AC3E}">
        <p14:creationId xmlns:p14="http://schemas.microsoft.com/office/powerpoint/2010/main" val="16185038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9144000" cy="5867400"/>
          </a:xfrm>
        </p:spPr>
        <p:txBody>
          <a:bodyPr>
            <a:normAutofit/>
          </a:bodyPr>
          <a:lstStyle/>
          <a:p>
            <a:r>
              <a:rPr lang="sr-Cyrl-CS" sz="2800" dirty="0" smtClean="0">
                <a:solidFill>
                  <a:schemeClr val="tx2"/>
                </a:solidFill>
              </a:rPr>
              <a:t>Инхибитори </a:t>
            </a:r>
            <a:r>
              <a:rPr lang="sr-Cyrl-CS" sz="2800" dirty="0">
                <a:solidFill>
                  <a:schemeClr val="tx2"/>
                </a:solidFill>
              </a:rPr>
              <a:t>ангиотензин конвертујућег ензима, </a:t>
            </a:r>
            <a:r>
              <a:rPr lang="sr-Cyrl-CS" sz="2800" i="1" dirty="0">
                <a:solidFill>
                  <a:schemeClr val="tx2"/>
                </a:solidFill>
              </a:rPr>
              <a:t>АСЕ</a:t>
            </a:r>
            <a:r>
              <a:rPr lang="sr-Cyrl-CS" sz="2800" dirty="0">
                <a:solidFill>
                  <a:schemeClr val="tx2"/>
                </a:solidFill>
              </a:rPr>
              <a:t> инхибитори, су медикаменти који успоравају (или у потпуности прекидају) активност овог ензима, што доводи до смањене продукције ангиотензина </a:t>
            </a:r>
            <a:r>
              <a:rPr lang="sr-Cyrl-CS" sz="2800" i="1" dirty="0">
                <a:solidFill>
                  <a:schemeClr val="tx2"/>
                </a:solidFill>
              </a:rPr>
              <a:t>II</a:t>
            </a:r>
            <a:r>
              <a:rPr lang="sr-Cyrl-CS" sz="2800" dirty="0">
                <a:solidFill>
                  <a:schemeClr val="tx2"/>
                </a:solidFill>
              </a:rPr>
              <a:t>. </a:t>
            </a:r>
            <a:endParaRPr lang="sr-Cyrl-CS" sz="2800" dirty="0" smtClean="0">
              <a:solidFill>
                <a:schemeClr val="tx2"/>
              </a:solidFill>
            </a:endParaRPr>
          </a:p>
          <a:p>
            <a:r>
              <a:rPr lang="sr-Cyrl-CS" sz="2800" dirty="0" smtClean="0">
                <a:solidFill>
                  <a:schemeClr val="tx2"/>
                </a:solidFill>
              </a:rPr>
              <a:t>Као </a:t>
            </a:r>
            <a:r>
              <a:rPr lang="sr-Cyrl-CS" sz="2800" dirty="0">
                <a:solidFill>
                  <a:schemeClr val="tx2"/>
                </a:solidFill>
              </a:rPr>
              <a:t>резултат, долази до повећања обима крвних судова тј. до њихове дилатације, ширења и последично до снижавања крвног притиска. </a:t>
            </a:r>
            <a:endParaRPr lang="sr-Cyrl-CS" sz="2800" dirty="0" smtClean="0">
              <a:solidFill>
                <a:schemeClr val="tx2"/>
              </a:solidFill>
            </a:endParaRPr>
          </a:p>
          <a:p>
            <a:r>
              <a:rPr lang="sr-Cyrl-CS" sz="2800" dirty="0" smtClean="0">
                <a:solidFill>
                  <a:schemeClr val="tx2"/>
                </a:solidFill>
              </a:rPr>
              <a:t>Снижен </a:t>
            </a:r>
            <a:r>
              <a:rPr lang="sr-Cyrl-CS" sz="2800" dirty="0">
                <a:solidFill>
                  <a:schemeClr val="tx2"/>
                </a:solidFill>
              </a:rPr>
              <a:t>крвни притисак олакшава рад срца, нарочито код већ, из било ког разлога, отежаног рада срца. </a:t>
            </a:r>
            <a:endParaRPr lang="sr-Cyrl-CS" sz="2800" dirty="0" smtClean="0">
              <a:solidFill>
                <a:schemeClr val="tx2"/>
              </a:solidFill>
            </a:endParaRPr>
          </a:p>
          <a:p>
            <a:r>
              <a:rPr lang="sr-Cyrl-CS" sz="2800" dirty="0" smtClean="0">
                <a:solidFill>
                  <a:schemeClr val="tx2"/>
                </a:solidFill>
              </a:rPr>
              <a:t>Такође</a:t>
            </a:r>
            <a:r>
              <a:rPr lang="sr-Cyrl-CS" sz="2800" dirty="0">
                <a:solidFill>
                  <a:schemeClr val="tx2"/>
                </a:solidFill>
              </a:rPr>
              <a:t>, ови лекови помажу кад постоји висок крвни притисак изазван болестима бубрега или дијабетесом.</a:t>
            </a:r>
            <a:endParaRPr lang="en-US" sz="2800" dirty="0">
              <a:solidFill>
                <a:schemeClr val="tx2"/>
              </a:solidFill>
            </a:endParaRPr>
          </a:p>
          <a:p>
            <a:endParaRPr lang="en-US" sz="2800" dirty="0">
              <a:solidFill>
                <a:schemeClr val="tx2"/>
              </a:solidFill>
            </a:endParaRPr>
          </a:p>
        </p:txBody>
      </p:sp>
      <p:sp>
        <p:nvSpPr>
          <p:cNvPr id="4" name="Title 1"/>
          <p:cNvSpPr>
            <a:spLocks noGrp="1"/>
          </p:cNvSpPr>
          <p:nvPr>
            <p:ph type="title"/>
          </p:nvPr>
        </p:nvSpPr>
        <p:spPr>
          <a:xfrm>
            <a:off x="32657" y="152400"/>
            <a:ext cx="9144000" cy="668383"/>
          </a:xfrm>
        </p:spPr>
        <p:txBody>
          <a:bodyPr>
            <a:normAutofit/>
          </a:bodyPr>
          <a:lstStyle/>
          <a:p>
            <a:r>
              <a:rPr lang="en-US" sz="3600" b="1" i="1" dirty="0">
                <a:solidFill>
                  <a:schemeClr val="tx2"/>
                </a:solidFill>
              </a:rPr>
              <a:t>ACE</a:t>
            </a:r>
            <a:r>
              <a:rPr lang="sr-Cyrl-CS" sz="3600" b="1" dirty="0">
                <a:solidFill>
                  <a:schemeClr val="tx2"/>
                </a:solidFill>
              </a:rPr>
              <a:t> инхибитори</a:t>
            </a:r>
            <a:endParaRPr lang="en-US" sz="3600" dirty="0">
              <a:solidFill>
                <a:schemeClr val="tx2"/>
              </a:solidFill>
            </a:endParaRPr>
          </a:p>
        </p:txBody>
      </p:sp>
    </p:spTree>
    <p:extLst>
      <p:ext uri="{BB962C8B-B14F-4D97-AF65-F5344CB8AC3E}">
        <p14:creationId xmlns:p14="http://schemas.microsoft.com/office/powerpoint/2010/main" val="13434079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0600"/>
            <a:ext cx="9144000" cy="5867400"/>
          </a:xfrm>
        </p:spPr>
        <p:txBody>
          <a:bodyPr>
            <a:normAutofit/>
          </a:bodyPr>
          <a:lstStyle/>
          <a:p>
            <a:r>
              <a:rPr lang="sr-Cyrl-CS" i="1" dirty="0">
                <a:solidFill>
                  <a:schemeClr val="tx2"/>
                </a:solidFill>
              </a:rPr>
              <a:t>АСЕ</a:t>
            </a:r>
            <a:r>
              <a:rPr lang="sr-Cyrl-CS" dirty="0">
                <a:solidFill>
                  <a:schemeClr val="tx2"/>
                </a:solidFill>
              </a:rPr>
              <a:t> инхибитори се користе и дају код:</a:t>
            </a:r>
            <a:endParaRPr lang="en-US" dirty="0">
              <a:solidFill>
                <a:schemeClr val="tx2"/>
              </a:solidFill>
            </a:endParaRPr>
          </a:p>
          <a:p>
            <a:pPr lvl="0"/>
            <a:r>
              <a:rPr lang="sr-Cyrl-CS" dirty="0">
                <a:solidFill>
                  <a:schemeClr val="tx2"/>
                </a:solidFill>
              </a:rPr>
              <a:t>контрола акутне и хроничне хипертензије (висок крвни притисак),</a:t>
            </a:r>
            <a:endParaRPr lang="en-US" dirty="0">
              <a:solidFill>
                <a:schemeClr val="tx2"/>
              </a:solidFill>
            </a:endParaRPr>
          </a:p>
          <a:p>
            <a:pPr lvl="0"/>
            <a:r>
              <a:rPr lang="sr-Cyrl-CS" dirty="0">
                <a:solidFill>
                  <a:schemeClr val="tx2"/>
                </a:solidFill>
              </a:rPr>
              <a:t>у третирању дисфункције леве коморе код попуштања срца,</a:t>
            </a:r>
            <a:endParaRPr lang="en-US" dirty="0">
              <a:solidFill>
                <a:schemeClr val="tx2"/>
              </a:solidFill>
            </a:endParaRPr>
          </a:p>
          <a:p>
            <a:pPr lvl="0"/>
            <a:r>
              <a:rPr lang="sr-Cyrl-CS" dirty="0">
                <a:solidFill>
                  <a:schemeClr val="tx2"/>
                </a:solidFill>
              </a:rPr>
              <a:t>у превенцији можданог удара,</a:t>
            </a:r>
            <a:endParaRPr lang="en-US" dirty="0">
              <a:solidFill>
                <a:schemeClr val="tx2"/>
              </a:solidFill>
            </a:endParaRPr>
          </a:p>
          <a:p>
            <a:pPr lvl="0"/>
            <a:r>
              <a:rPr lang="sr-Cyrl-CS" dirty="0">
                <a:solidFill>
                  <a:schemeClr val="tx2"/>
                </a:solidFill>
              </a:rPr>
              <a:t>у превенцији и лечењу болести бубрега (нефропатије) код оболелих са хипертензијом или дијабетесом.</a:t>
            </a:r>
            <a:endParaRPr lang="en-US" dirty="0">
              <a:solidFill>
                <a:schemeClr val="tx2"/>
              </a:solidFill>
            </a:endParaRPr>
          </a:p>
          <a:p>
            <a:endParaRPr lang="en-US" dirty="0">
              <a:solidFill>
                <a:schemeClr val="tx2"/>
              </a:solidFill>
            </a:endParaRPr>
          </a:p>
        </p:txBody>
      </p:sp>
      <p:sp>
        <p:nvSpPr>
          <p:cNvPr id="4" name="Title 1"/>
          <p:cNvSpPr>
            <a:spLocks noGrp="1"/>
          </p:cNvSpPr>
          <p:nvPr>
            <p:ph type="title"/>
          </p:nvPr>
        </p:nvSpPr>
        <p:spPr>
          <a:xfrm>
            <a:off x="32657" y="152400"/>
            <a:ext cx="9144000" cy="668383"/>
          </a:xfrm>
        </p:spPr>
        <p:txBody>
          <a:bodyPr>
            <a:normAutofit/>
          </a:bodyPr>
          <a:lstStyle/>
          <a:p>
            <a:r>
              <a:rPr lang="en-US" sz="3600" b="1" i="1" dirty="0">
                <a:solidFill>
                  <a:schemeClr val="tx2"/>
                </a:solidFill>
              </a:rPr>
              <a:t>ACE</a:t>
            </a:r>
            <a:r>
              <a:rPr lang="sr-Cyrl-CS" sz="3600" b="1" dirty="0">
                <a:solidFill>
                  <a:schemeClr val="tx2"/>
                </a:solidFill>
              </a:rPr>
              <a:t> инхибитори</a:t>
            </a:r>
            <a:endParaRPr lang="en-US" sz="3600" dirty="0">
              <a:solidFill>
                <a:schemeClr val="tx2"/>
              </a:solidFill>
            </a:endParaRPr>
          </a:p>
        </p:txBody>
      </p:sp>
    </p:spTree>
    <p:extLst>
      <p:ext uri="{BB962C8B-B14F-4D97-AF65-F5344CB8AC3E}">
        <p14:creationId xmlns:p14="http://schemas.microsoft.com/office/powerpoint/2010/main" val="10492046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solidFill>
                  <a:srgbClr val="00EEC1"/>
                </a:solidFill>
              </a:rPr>
              <a:t>Како памтити </a:t>
            </a:r>
            <a:r>
              <a:rPr lang="en-US" b="1" i="1" dirty="0" smtClean="0">
                <a:solidFill>
                  <a:srgbClr val="00EEC1"/>
                </a:solidFill>
              </a:rPr>
              <a:t>ACE</a:t>
            </a:r>
            <a:r>
              <a:rPr lang="sr-Cyrl-CS" b="1" dirty="0" smtClean="0">
                <a:solidFill>
                  <a:srgbClr val="00EEC1"/>
                </a:solidFill>
              </a:rPr>
              <a:t> инхибиторе</a:t>
            </a:r>
            <a:endParaRPr lang="en-US" b="1" dirty="0">
              <a:solidFill>
                <a:srgbClr val="00EEC1"/>
              </a:solidFill>
            </a:endParaRPr>
          </a:p>
        </p:txBody>
      </p:sp>
      <p:sp>
        <p:nvSpPr>
          <p:cNvPr id="3" name="Content Placeholder 2"/>
          <p:cNvSpPr>
            <a:spLocks noGrp="1"/>
          </p:cNvSpPr>
          <p:nvPr>
            <p:ph idx="1"/>
          </p:nvPr>
        </p:nvSpPr>
        <p:spPr/>
        <p:txBody>
          <a:bodyPr/>
          <a:lstStyle/>
          <a:p>
            <a:endParaRPr lang="en-US"/>
          </a:p>
        </p:txBody>
      </p:sp>
      <p:pic>
        <p:nvPicPr>
          <p:cNvPr id="16386" name="Picture 2" descr="Image result for ace inhibito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9143999" cy="5424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3519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63562"/>
          </a:xfrm>
        </p:spPr>
        <p:txBody>
          <a:bodyPr>
            <a:noAutofit/>
          </a:bodyPr>
          <a:lstStyle/>
          <a:p>
            <a:r>
              <a:rPr lang="sr-Cyrl-CS" sz="3200" b="1" dirty="0">
                <a:solidFill>
                  <a:schemeClr val="tx2"/>
                </a:solidFill>
              </a:rPr>
              <a:t>Да ли други лекови или суплементи итерреагују са АСЕ инхибиторима?</a:t>
            </a:r>
            <a:r>
              <a:rPr lang="en-US" sz="3200" dirty="0">
                <a:solidFill>
                  <a:schemeClr val="tx2"/>
                </a:solidFill>
              </a:rPr>
              <a:t/>
            </a:r>
            <a:br>
              <a:rPr lang="en-US" sz="3200" dirty="0">
                <a:solidFill>
                  <a:schemeClr val="tx2"/>
                </a:solidFill>
              </a:rPr>
            </a:br>
            <a:endParaRPr lang="en-US" sz="3200" dirty="0">
              <a:solidFill>
                <a:schemeClr val="tx2"/>
              </a:solidFill>
            </a:endParaRPr>
          </a:p>
        </p:txBody>
      </p:sp>
      <p:sp>
        <p:nvSpPr>
          <p:cNvPr id="3" name="Content Placeholder 2"/>
          <p:cNvSpPr>
            <a:spLocks noGrp="1"/>
          </p:cNvSpPr>
          <p:nvPr>
            <p:ph idx="1"/>
          </p:nvPr>
        </p:nvSpPr>
        <p:spPr>
          <a:xfrm>
            <a:off x="0" y="1219200"/>
            <a:ext cx="9144000" cy="5638800"/>
          </a:xfrm>
        </p:spPr>
        <p:txBody>
          <a:bodyPr>
            <a:normAutofit fontScale="70000" lnSpcReduction="20000"/>
          </a:bodyPr>
          <a:lstStyle/>
          <a:p>
            <a:r>
              <a:rPr lang="sr-Cyrl-RS" b="1" dirty="0">
                <a:solidFill>
                  <a:schemeClr val="tx2"/>
                </a:solidFill>
              </a:rPr>
              <a:t>Не препоручује се истовремено узимање </a:t>
            </a:r>
            <a:r>
              <a:rPr lang="sr-Cyrl-CS" b="1" i="1" dirty="0">
                <a:solidFill>
                  <a:schemeClr val="tx2"/>
                </a:solidFill>
              </a:rPr>
              <a:t>АСЕ</a:t>
            </a:r>
            <a:r>
              <a:rPr lang="sr-Cyrl-CS" b="1" dirty="0">
                <a:solidFill>
                  <a:schemeClr val="tx2"/>
                </a:solidFill>
              </a:rPr>
              <a:t> инхибитора и коришћење суплемената калијума </a:t>
            </a:r>
            <a:r>
              <a:rPr lang="sr-Cyrl-CS" dirty="0">
                <a:solidFill>
                  <a:schemeClr val="tx2"/>
                </a:solidFill>
              </a:rPr>
              <a:t>или замена за со (које садрже калијум), или других лекова који могу да доведу до пораста концентрације калијума у организму јер то може да доведе до екцесивног пораста концентрације калијума.</a:t>
            </a:r>
            <a:endParaRPr lang="en-US" dirty="0">
              <a:solidFill>
                <a:schemeClr val="tx2"/>
              </a:solidFill>
            </a:endParaRPr>
          </a:p>
          <a:p>
            <a:r>
              <a:rPr lang="sr-Cyrl-CS" b="1" i="1" dirty="0" smtClean="0">
                <a:solidFill>
                  <a:schemeClr val="tx2"/>
                </a:solidFill>
              </a:rPr>
              <a:t>АСЕ</a:t>
            </a:r>
            <a:r>
              <a:rPr lang="sr-Cyrl-CS" b="1" dirty="0" smtClean="0">
                <a:solidFill>
                  <a:schemeClr val="tx2"/>
                </a:solidFill>
              </a:rPr>
              <a:t> </a:t>
            </a:r>
            <a:r>
              <a:rPr lang="sr-Cyrl-CS" b="1" dirty="0">
                <a:solidFill>
                  <a:schemeClr val="tx2"/>
                </a:solidFill>
              </a:rPr>
              <a:t>инхибитори могу да доведу до пораста концентрације литијума</a:t>
            </a:r>
            <a:r>
              <a:rPr lang="sr-Cyrl-CS" dirty="0">
                <a:solidFill>
                  <a:schemeClr val="tx2"/>
                </a:solidFill>
              </a:rPr>
              <a:t>, уз истовремено узимање </a:t>
            </a:r>
            <a:r>
              <a:rPr lang="sr-Cyrl-CS" i="1" dirty="0">
                <a:solidFill>
                  <a:schemeClr val="tx2"/>
                </a:solidFill>
              </a:rPr>
              <a:t>АСЕ</a:t>
            </a:r>
            <a:r>
              <a:rPr lang="sr-Cyrl-CS" dirty="0">
                <a:solidFill>
                  <a:schemeClr val="tx2"/>
                </a:solidFill>
              </a:rPr>
              <a:t> инхибитора и препарата литијума, и да потенцирају нежељене ефекте литијума.</a:t>
            </a:r>
            <a:endParaRPr lang="en-US" dirty="0">
              <a:solidFill>
                <a:schemeClr val="tx2"/>
              </a:solidFill>
            </a:endParaRPr>
          </a:p>
          <a:p>
            <a:r>
              <a:rPr lang="sr-Cyrl-CS" b="1" dirty="0" smtClean="0">
                <a:solidFill>
                  <a:schemeClr val="tx2"/>
                </a:solidFill>
              </a:rPr>
              <a:t>Истовремено </a:t>
            </a:r>
            <a:r>
              <a:rPr lang="sr-Cyrl-CS" b="1" dirty="0">
                <a:solidFill>
                  <a:schemeClr val="tx2"/>
                </a:solidFill>
              </a:rPr>
              <a:t>узимање </a:t>
            </a:r>
            <a:r>
              <a:rPr lang="sr-Cyrl-CS" b="1" i="1" dirty="0">
                <a:solidFill>
                  <a:schemeClr val="tx2"/>
                </a:solidFill>
              </a:rPr>
              <a:t>АСЕ</a:t>
            </a:r>
            <a:r>
              <a:rPr lang="sr-Cyrl-CS" b="1" dirty="0">
                <a:solidFill>
                  <a:schemeClr val="tx2"/>
                </a:solidFill>
              </a:rPr>
              <a:t> инхибитора и аспирина и других нестероидних анти-инфламаторних лекова </a:t>
            </a:r>
            <a:r>
              <a:rPr lang="sr-Cyrl-CS" dirty="0">
                <a:solidFill>
                  <a:schemeClr val="tx2"/>
                </a:solidFill>
              </a:rPr>
              <a:t>као што су ибупрофен, индометацин и напроксен може да смањи деловање </a:t>
            </a:r>
            <a:r>
              <a:rPr lang="sr-Cyrl-CS" i="1" dirty="0">
                <a:solidFill>
                  <a:schemeClr val="tx2"/>
                </a:solidFill>
              </a:rPr>
              <a:t>АСЕ</a:t>
            </a:r>
            <a:r>
              <a:rPr lang="sr-Cyrl-CS" dirty="0">
                <a:solidFill>
                  <a:schemeClr val="tx2"/>
                </a:solidFill>
              </a:rPr>
              <a:t> инхибитора на снижење крвног притиска.</a:t>
            </a:r>
            <a:endParaRPr lang="en-US" dirty="0">
              <a:solidFill>
                <a:schemeClr val="tx2"/>
              </a:solidFill>
            </a:endParaRPr>
          </a:p>
          <a:p>
            <a:r>
              <a:rPr lang="sr-Cyrl-CS" dirty="0" smtClean="0">
                <a:solidFill>
                  <a:schemeClr val="tx2"/>
                </a:solidFill>
              </a:rPr>
              <a:t>Пацијенти </a:t>
            </a:r>
            <a:r>
              <a:rPr lang="sr-Cyrl-CS" dirty="0">
                <a:solidFill>
                  <a:schemeClr val="tx2"/>
                </a:solidFill>
              </a:rPr>
              <a:t>који </a:t>
            </a:r>
            <a:r>
              <a:rPr lang="sr-Cyrl-CS" b="1" dirty="0">
                <a:solidFill>
                  <a:schemeClr val="tx2"/>
                </a:solidFill>
              </a:rPr>
              <a:t>већ узимају диуретике</a:t>
            </a:r>
            <a:r>
              <a:rPr lang="sr-Cyrl-CS" dirty="0">
                <a:solidFill>
                  <a:schemeClr val="tx2"/>
                </a:solidFill>
              </a:rPr>
              <a:t>, када почну да примају и </a:t>
            </a:r>
            <a:r>
              <a:rPr lang="sr-Cyrl-CS" i="1" dirty="0">
                <a:solidFill>
                  <a:schemeClr val="tx2"/>
                </a:solidFill>
              </a:rPr>
              <a:t>АСЕ</a:t>
            </a:r>
            <a:r>
              <a:rPr lang="sr-Cyrl-CS" dirty="0">
                <a:solidFill>
                  <a:schemeClr val="tx2"/>
                </a:solidFill>
              </a:rPr>
              <a:t> инхибиторе могу да доживе јако велики пад крвног притиска. У таквим ситуацијама треба или укинути диуретике или повећати унос соли. Ако диуретици не смеју да се укину, такве пацијенте треба брижно пратити током два сата или док им се крвни протисак не стабилизује.</a:t>
            </a:r>
            <a:endParaRPr lang="en-US" dirty="0">
              <a:solidFill>
                <a:schemeClr val="tx2"/>
              </a:solidFill>
            </a:endParaRPr>
          </a:p>
          <a:p>
            <a:r>
              <a:rPr lang="sr-Cyrl-CS" dirty="0">
                <a:solidFill>
                  <a:schemeClr val="tx2"/>
                </a:solidFill>
              </a:rPr>
              <a:t>	</a:t>
            </a:r>
            <a:endParaRPr lang="en-US" dirty="0">
              <a:solidFill>
                <a:schemeClr val="tx2"/>
              </a:solidFill>
            </a:endParaRPr>
          </a:p>
        </p:txBody>
      </p:sp>
    </p:spTree>
    <p:extLst>
      <p:ext uri="{BB962C8B-B14F-4D97-AF65-F5344CB8AC3E}">
        <p14:creationId xmlns:p14="http://schemas.microsoft.com/office/powerpoint/2010/main" val="3357849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417" y="30480"/>
            <a:ext cx="9144000" cy="1036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RS" sz="3600" b="1" dirty="0" smtClean="0">
                <a:solidFill>
                  <a:schemeClr val="tx2"/>
                </a:solidFill>
              </a:rPr>
              <a:t>За подсећање: Компетитивна инхибиција</a:t>
            </a:r>
            <a:endParaRPr lang="en-US" sz="3600" b="1" dirty="0">
              <a:solidFill>
                <a:schemeClr val="tx2"/>
              </a:solidFill>
            </a:endParaRPr>
          </a:p>
        </p:txBody>
      </p:sp>
      <p:sp>
        <p:nvSpPr>
          <p:cNvPr id="5" name="Rectangle 3"/>
          <p:cNvSpPr txBox="1">
            <a:spLocks noChangeArrowheads="1"/>
          </p:cNvSpPr>
          <p:nvPr/>
        </p:nvSpPr>
        <p:spPr bwMode="auto">
          <a:xfrm>
            <a:off x="211183" y="1230086"/>
            <a:ext cx="86868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a:lstStyle>
          <a:p>
            <a:pPr eaLnBrk="1" hangingPunct="1"/>
            <a:r>
              <a:rPr lang="sr-Cyrl-CS" sz="2200" b="1" dirty="0" smtClean="0">
                <a:solidFill>
                  <a:schemeClr val="tx2"/>
                </a:solidFill>
                <a:effectLst/>
              </a:rPr>
              <a:t>Повећењем количине супстрата може се елиминисати дејство инхибитора.</a:t>
            </a:r>
          </a:p>
          <a:p>
            <a:pPr eaLnBrk="1" hangingPunct="1"/>
            <a:r>
              <a:rPr lang="sr-Cyrl-CS" sz="2200" dirty="0" smtClean="0">
                <a:solidFill>
                  <a:schemeClr val="tx2"/>
                </a:solidFill>
                <a:effectLst/>
              </a:rPr>
              <a:t>Компетитивни инхибитори повећавају концентрацију супстрата потребну за засићење Е тј. да сви молекули Е буду у облику Е-</a:t>
            </a:r>
            <a:r>
              <a:rPr lang="en-US" sz="2200" dirty="0" smtClean="0">
                <a:solidFill>
                  <a:schemeClr val="tx2"/>
                </a:solidFill>
                <a:effectLst/>
                <a:cs typeface="Arial" charset="0"/>
              </a:rPr>
              <a:t>S</a:t>
            </a:r>
            <a:r>
              <a:rPr lang="sr-Cyrl-CS" sz="2200" dirty="0" smtClean="0">
                <a:solidFill>
                  <a:schemeClr val="tx2"/>
                </a:solidFill>
                <a:effectLst/>
                <a:cs typeface="Arial" charset="0"/>
              </a:rPr>
              <a:t> комплекса.</a:t>
            </a:r>
            <a:endParaRPr lang="en-US" sz="2200" dirty="0" smtClean="0">
              <a:solidFill>
                <a:schemeClr val="tx2"/>
              </a:solidFill>
              <a:effectLst/>
              <a:cs typeface="Arial" charset="0"/>
            </a:endParaRPr>
          </a:p>
        </p:txBody>
      </p:sp>
      <p:pic>
        <p:nvPicPr>
          <p:cNvPr id="6" name="Picture 5"/>
          <p:cNvPicPr>
            <a:picLocks noChangeAspect="1" noChangeArrowheads="1"/>
          </p:cNvPicPr>
          <p:nvPr/>
        </p:nvPicPr>
        <p:blipFill>
          <a:blip r:embed="rId2"/>
          <a:srcRect/>
          <a:stretch>
            <a:fillRect/>
          </a:stretch>
        </p:blipFill>
        <p:spPr bwMode="auto">
          <a:xfrm>
            <a:off x="1295400" y="3122613"/>
            <a:ext cx="6781800" cy="3659187"/>
          </a:xfrm>
          <a:prstGeom prst="rect">
            <a:avLst/>
          </a:prstGeom>
          <a:noFill/>
          <a:ln w="9525">
            <a:noFill/>
            <a:miter lim="800000"/>
            <a:headEnd/>
            <a:tailEnd/>
          </a:ln>
        </p:spPr>
      </p:pic>
    </p:spTree>
    <p:extLst>
      <p:ext uri="{BB962C8B-B14F-4D97-AF65-F5344CB8AC3E}">
        <p14:creationId xmlns:p14="http://schemas.microsoft.com/office/powerpoint/2010/main" val="6825957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0"/>
            <a:ext cx="9144000" cy="4876800"/>
          </a:xfrm>
        </p:spPr>
        <p:txBody>
          <a:bodyPr>
            <a:normAutofit fontScale="70000" lnSpcReduction="20000"/>
          </a:bodyPr>
          <a:lstStyle/>
          <a:p>
            <a:r>
              <a:rPr lang="sr-Cyrl-CS" b="1" i="1" dirty="0" smtClean="0">
                <a:solidFill>
                  <a:schemeClr val="tx2"/>
                </a:solidFill>
              </a:rPr>
              <a:t>АСЕ</a:t>
            </a:r>
            <a:r>
              <a:rPr lang="sr-Cyrl-CS" b="1" dirty="0" smtClean="0">
                <a:solidFill>
                  <a:schemeClr val="tx2"/>
                </a:solidFill>
              </a:rPr>
              <a:t> инхибитори не би требали да се комбинују са </a:t>
            </a:r>
            <a:r>
              <a:rPr lang="sr-Cyrl-CS" b="1" i="1" dirty="0" smtClean="0">
                <a:solidFill>
                  <a:schemeClr val="tx2"/>
                </a:solidFill>
              </a:rPr>
              <a:t>ARBs</a:t>
            </a:r>
            <a:r>
              <a:rPr lang="sr-Cyrl-CS" b="1" dirty="0" smtClean="0">
                <a:solidFill>
                  <a:schemeClr val="tx2"/>
                </a:solidFill>
              </a:rPr>
              <a:t> (</a:t>
            </a:r>
            <a:r>
              <a:rPr lang="sr-Cyrl-CS" b="1" i="1" dirty="0" smtClean="0">
                <a:solidFill>
                  <a:schemeClr val="tx2"/>
                </a:solidFill>
              </a:rPr>
              <a:t>ARBs</a:t>
            </a:r>
            <a:r>
              <a:rPr lang="sr-Cyrl-CS" b="1" dirty="0" smtClean="0">
                <a:solidFill>
                  <a:schemeClr val="tx2"/>
                </a:solidFill>
              </a:rPr>
              <a:t> – блокатори рецептора за ангиотензин </a:t>
            </a:r>
            <a:r>
              <a:rPr lang="sr-Cyrl-CS" b="1" i="1" dirty="0" smtClean="0">
                <a:solidFill>
                  <a:schemeClr val="tx2"/>
                </a:solidFill>
              </a:rPr>
              <a:t>II</a:t>
            </a:r>
            <a:r>
              <a:rPr lang="sr-Cyrl-CS" b="1" dirty="0" smtClean="0">
                <a:solidFill>
                  <a:schemeClr val="tx2"/>
                </a:solidFill>
              </a:rPr>
              <a:t>) </a:t>
            </a:r>
            <a:r>
              <a:rPr lang="sr-Cyrl-CS" dirty="0" smtClean="0">
                <a:solidFill>
                  <a:schemeClr val="tx2"/>
                </a:solidFill>
              </a:rPr>
              <a:t>зато што оваква комбинација лекова може да доведе до хипотензије, хиперкалемије и отказивања бубрега.</a:t>
            </a:r>
            <a:endParaRPr lang="en-US" dirty="0" smtClean="0">
              <a:solidFill>
                <a:schemeClr val="tx2"/>
              </a:solidFill>
            </a:endParaRPr>
          </a:p>
          <a:p>
            <a:r>
              <a:rPr lang="sr-Cyrl-CS" b="1" i="1" dirty="0" smtClean="0">
                <a:solidFill>
                  <a:schemeClr val="tx2"/>
                </a:solidFill>
              </a:rPr>
              <a:t>АСЕ</a:t>
            </a:r>
            <a:r>
              <a:rPr lang="sr-Cyrl-CS" b="1" dirty="0" smtClean="0">
                <a:solidFill>
                  <a:schemeClr val="tx2"/>
                </a:solidFill>
              </a:rPr>
              <a:t> инхибитори не смеју да се дају заједно са директним ренинским инхибиторима </a:t>
            </a:r>
            <a:r>
              <a:rPr lang="sr-Cyrl-CS" dirty="0" smtClean="0">
                <a:solidFill>
                  <a:schemeClr val="tx2"/>
                </a:solidFill>
              </a:rPr>
              <a:t>(генерички: алискирен, продајно: Тектурна), другом класом лекова која се користи са лечење високог крвног притиска јер ова комбинација лекова може, као и у претходном случају, да доведе повећаног ризика за отказивање бубрега, појаву екстремно ниских вредности крвног притиска и хиперкалијемију.</a:t>
            </a:r>
          </a:p>
          <a:p>
            <a:r>
              <a:rPr lang="sr-Cyrl-CS" b="1" dirty="0" smtClean="0">
                <a:solidFill>
                  <a:schemeClr val="tx2"/>
                </a:solidFill>
              </a:rPr>
              <a:t>Нитроидна реакција </a:t>
            </a:r>
            <a:r>
              <a:rPr lang="sr-Cyrl-CS" dirty="0" smtClean="0">
                <a:solidFill>
                  <a:schemeClr val="tx2"/>
                </a:solidFill>
              </a:rPr>
              <a:t>(симптоми који укључују појаву црвенила лица, мучнине, повраћања и ниског крвног притиска) се јавља код пацијената који се лече од реуматоидног артритиса препаратима злата (златни Nа-ауротиомалат) када им се дају </a:t>
            </a:r>
            <a:r>
              <a:rPr lang="sr-Cyrl-CS" i="1" dirty="0" smtClean="0">
                <a:solidFill>
                  <a:schemeClr val="tx2"/>
                </a:solidFill>
              </a:rPr>
              <a:t>АСЕ</a:t>
            </a:r>
            <a:r>
              <a:rPr lang="sr-Cyrl-CS" dirty="0" smtClean="0">
                <a:solidFill>
                  <a:schemeClr val="tx2"/>
                </a:solidFill>
              </a:rPr>
              <a:t> инхибитори.</a:t>
            </a:r>
            <a:endParaRPr lang="en-US" dirty="0" smtClean="0">
              <a:solidFill>
                <a:schemeClr val="tx2"/>
              </a:solidFill>
            </a:endParaRPr>
          </a:p>
          <a:p>
            <a:endParaRPr lang="en-US" dirty="0">
              <a:solidFill>
                <a:schemeClr val="tx2"/>
              </a:solidFill>
            </a:endParaRPr>
          </a:p>
        </p:txBody>
      </p:sp>
      <p:sp>
        <p:nvSpPr>
          <p:cNvPr id="4" name="Title 1"/>
          <p:cNvSpPr>
            <a:spLocks noGrp="1"/>
          </p:cNvSpPr>
          <p:nvPr>
            <p:ph type="title"/>
          </p:nvPr>
        </p:nvSpPr>
        <p:spPr>
          <a:xfrm>
            <a:off x="0" y="533400"/>
            <a:ext cx="9144000" cy="563562"/>
          </a:xfrm>
        </p:spPr>
        <p:txBody>
          <a:bodyPr>
            <a:noAutofit/>
          </a:bodyPr>
          <a:lstStyle/>
          <a:p>
            <a:r>
              <a:rPr lang="sr-Cyrl-CS" sz="3200" b="1" dirty="0">
                <a:solidFill>
                  <a:schemeClr val="tx2"/>
                </a:solidFill>
              </a:rPr>
              <a:t>Да ли други лекови или суплементи итерреагују са АСЕ инхибиторима?</a:t>
            </a:r>
            <a:r>
              <a:rPr lang="en-US" sz="3200" dirty="0">
                <a:solidFill>
                  <a:schemeClr val="tx2"/>
                </a:solidFill>
              </a:rPr>
              <a:t/>
            </a:r>
            <a:br>
              <a:rPr lang="en-US" sz="3200" dirty="0">
                <a:solidFill>
                  <a:schemeClr val="tx2"/>
                </a:solidFill>
              </a:rPr>
            </a:br>
            <a:endParaRPr lang="en-US" sz="3200" dirty="0">
              <a:solidFill>
                <a:schemeClr val="tx2"/>
              </a:solidFill>
            </a:endParaRPr>
          </a:p>
        </p:txBody>
      </p:sp>
    </p:spTree>
    <p:extLst>
      <p:ext uri="{BB962C8B-B14F-4D97-AF65-F5344CB8AC3E}">
        <p14:creationId xmlns:p14="http://schemas.microsoft.com/office/powerpoint/2010/main" val="3996254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417" y="30480"/>
            <a:ext cx="9144000" cy="1036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RS" sz="3600" b="1" dirty="0" smtClean="0">
                <a:solidFill>
                  <a:schemeClr val="tx2"/>
                </a:solidFill>
              </a:rPr>
              <a:t>За подсећање: Компетитивна инхибиција</a:t>
            </a:r>
            <a:endParaRPr lang="en-US" sz="3600" b="1" dirty="0">
              <a:solidFill>
                <a:schemeClr val="tx2"/>
              </a:solidFill>
            </a:endParaRPr>
          </a:p>
        </p:txBody>
      </p:sp>
      <p:sp>
        <p:nvSpPr>
          <p:cNvPr id="5" name="Rectangle 3"/>
          <p:cNvSpPr txBox="1">
            <a:spLocks noChangeArrowheads="1"/>
          </p:cNvSpPr>
          <p:nvPr/>
        </p:nvSpPr>
        <p:spPr>
          <a:xfrm>
            <a:off x="0" y="1143000"/>
            <a:ext cx="9144000" cy="5715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defRPr/>
            </a:pPr>
            <a:r>
              <a:rPr lang="sr-Cyrl-CS" sz="2400" b="1" dirty="0" smtClean="0">
                <a:solidFill>
                  <a:schemeClr val="tx2"/>
                </a:solidFill>
              </a:rPr>
              <a:t>Какво је дејство компетитивног инхибитора на кинетику ензимске реакције?</a:t>
            </a:r>
          </a:p>
          <a:p>
            <a:pPr>
              <a:lnSpc>
                <a:spcPct val="90000"/>
              </a:lnSpc>
              <a:defRPr/>
            </a:pPr>
            <a:r>
              <a:rPr lang="sr-Cyrl-CS" sz="2400" b="1" dirty="0" smtClean="0">
                <a:solidFill>
                  <a:schemeClr val="tx2"/>
                </a:solidFill>
              </a:rPr>
              <a:t>Ефекат компетитивног инхибитора се превазилази повећањем концетрације супстрата.</a:t>
            </a:r>
            <a:r>
              <a:rPr lang="en-US" sz="2400" dirty="0" smtClean="0">
                <a:solidFill>
                  <a:schemeClr val="tx2"/>
                </a:solidFill>
              </a:rPr>
              <a:t> </a:t>
            </a:r>
            <a:endParaRPr lang="sr-Cyrl-CS" sz="2400" b="1" dirty="0" smtClean="0">
              <a:solidFill>
                <a:schemeClr val="tx2"/>
              </a:solidFill>
            </a:endParaRPr>
          </a:p>
          <a:p>
            <a:pPr>
              <a:lnSpc>
                <a:spcPct val="90000"/>
              </a:lnSpc>
              <a:buFont typeface="Wingdings" pitchFamily="2" charset="2"/>
              <a:buNone/>
              <a:defRPr/>
            </a:pPr>
            <a:endParaRPr lang="sr-Cyrl-CS" sz="1200" b="1" dirty="0" smtClean="0">
              <a:solidFill>
                <a:schemeClr val="tx2"/>
              </a:solidFill>
            </a:endParaRPr>
          </a:p>
          <a:p>
            <a:pPr>
              <a:lnSpc>
                <a:spcPct val="90000"/>
              </a:lnSpc>
              <a:defRPr/>
            </a:pPr>
            <a:r>
              <a:rPr lang="sr-Cyrl-CS" sz="2400" dirty="0" smtClean="0">
                <a:solidFill>
                  <a:schemeClr val="tx2"/>
                </a:solidFill>
              </a:rPr>
              <a:t>Утицај компетитивног инхибитора на V</a:t>
            </a:r>
            <a:r>
              <a:rPr lang="sr-Latn-CS" sz="2400" dirty="0" smtClean="0">
                <a:solidFill>
                  <a:schemeClr val="tx2"/>
                </a:solidFill>
              </a:rPr>
              <a:t>max</a:t>
            </a:r>
          </a:p>
          <a:p>
            <a:pPr lvl="1">
              <a:lnSpc>
                <a:spcPct val="90000"/>
              </a:lnSpc>
              <a:defRPr/>
            </a:pPr>
            <a:r>
              <a:rPr lang="sr-Cyrl-CS" sz="2000" dirty="0" smtClean="0">
                <a:solidFill>
                  <a:schemeClr val="tx2"/>
                </a:solidFill>
              </a:rPr>
              <a:t>Ефекат компетитивног инхибитора се превазилази повећањем концетрације супстрата. При  довољно великој концетрацији </a:t>
            </a:r>
            <a:r>
              <a:rPr lang="en-US" sz="2000" dirty="0" smtClean="0">
                <a:solidFill>
                  <a:schemeClr val="tx2"/>
                </a:solidFill>
                <a:cs typeface="Arial" charset="0"/>
              </a:rPr>
              <a:t>S</a:t>
            </a:r>
            <a:r>
              <a:rPr lang="sr-Cyrl-CS" sz="2000" dirty="0" smtClean="0">
                <a:solidFill>
                  <a:schemeClr val="tx2"/>
                </a:solidFill>
              </a:rPr>
              <a:t>, брзина реакције достиже максималне вредности, као у условима без инхибитора.</a:t>
            </a:r>
          </a:p>
          <a:p>
            <a:pPr>
              <a:lnSpc>
                <a:spcPct val="90000"/>
              </a:lnSpc>
              <a:buFont typeface="Wingdings" pitchFamily="2" charset="2"/>
              <a:buNone/>
              <a:defRPr/>
            </a:pPr>
            <a:endParaRPr lang="sr-Cyrl-CS" sz="1200" dirty="0" smtClean="0">
              <a:solidFill>
                <a:schemeClr val="tx2"/>
              </a:solidFill>
            </a:endParaRPr>
          </a:p>
          <a:p>
            <a:pPr>
              <a:lnSpc>
                <a:spcPct val="90000"/>
              </a:lnSpc>
              <a:defRPr/>
            </a:pPr>
            <a:r>
              <a:rPr lang="sr-Cyrl-CS" sz="2400" dirty="0" smtClean="0">
                <a:solidFill>
                  <a:schemeClr val="tx2"/>
                </a:solidFill>
              </a:rPr>
              <a:t>Утицај компетитивног инхибитора на </a:t>
            </a:r>
            <a:r>
              <a:rPr lang="sr-Latn-CS" sz="2400" dirty="0" smtClean="0">
                <a:solidFill>
                  <a:schemeClr val="tx2"/>
                </a:solidFill>
              </a:rPr>
              <a:t>Km</a:t>
            </a:r>
            <a:endParaRPr lang="sr-Cyrl-CS" sz="2400" dirty="0" smtClean="0">
              <a:solidFill>
                <a:schemeClr val="tx2"/>
              </a:solidFill>
            </a:endParaRPr>
          </a:p>
          <a:p>
            <a:pPr lvl="1">
              <a:lnSpc>
                <a:spcPct val="90000"/>
              </a:lnSpc>
              <a:defRPr/>
            </a:pPr>
            <a:r>
              <a:rPr lang="sr-Cyrl-CS" sz="2000" b="1" dirty="0" smtClean="0">
                <a:solidFill>
                  <a:schemeClr val="tx2"/>
                </a:solidFill>
              </a:rPr>
              <a:t>Компетитивни инхибитор привидно повећава </a:t>
            </a:r>
            <a:r>
              <a:rPr lang="sr-Latn-CS" sz="2000" b="1" dirty="0" smtClean="0">
                <a:solidFill>
                  <a:schemeClr val="tx2"/>
                </a:solidFill>
              </a:rPr>
              <a:t>Km</a:t>
            </a:r>
            <a:r>
              <a:rPr lang="sr-Cyrl-CS" sz="2000" dirty="0" smtClean="0">
                <a:solidFill>
                  <a:schemeClr val="tx2"/>
                </a:solidFill>
              </a:rPr>
              <a:t> што значи да се смањује афинитет ензима за супстрат. У присуству компетитивног инхибитора, да би се постигла половина максималне брзине ензимски катализоване р-је, потребна је виша концентрација супстрата, тако да долази до привидног повећања </a:t>
            </a:r>
            <a:r>
              <a:rPr lang="sr-Latn-CS" sz="2000" dirty="0" smtClean="0">
                <a:solidFill>
                  <a:schemeClr val="tx2"/>
                </a:solidFill>
              </a:rPr>
              <a:t>Km</a:t>
            </a:r>
            <a:r>
              <a:rPr lang="sr-Cyrl-RS" sz="2000" dirty="0" smtClean="0">
                <a:solidFill>
                  <a:schemeClr val="tx2"/>
                </a:solidFill>
              </a:rPr>
              <a:t>.</a:t>
            </a:r>
            <a:endParaRPr lang="en-US" sz="2000" dirty="0">
              <a:solidFill>
                <a:schemeClr val="tx2"/>
              </a:solidFill>
            </a:endParaRPr>
          </a:p>
        </p:txBody>
      </p:sp>
    </p:spTree>
    <p:extLst>
      <p:ext uri="{BB962C8B-B14F-4D97-AF65-F5344CB8AC3E}">
        <p14:creationId xmlns:p14="http://schemas.microsoft.com/office/powerpoint/2010/main" val="4205916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417" y="30480"/>
            <a:ext cx="9144000" cy="1036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RS" sz="3600" b="1" dirty="0" smtClean="0">
                <a:solidFill>
                  <a:schemeClr val="tx2"/>
                </a:solidFill>
              </a:rPr>
              <a:t>За подсећање: Оксидативна фосфорилација</a:t>
            </a:r>
            <a:endParaRPr lang="en-US" sz="3600" b="1" dirty="0">
              <a:solidFill>
                <a:schemeClr val="tx2"/>
              </a:solidFill>
            </a:endParaRPr>
          </a:p>
        </p:txBody>
      </p:sp>
      <p:sp>
        <p:nvSpPr>
          <p:cNvPr id="5" name="Rectangle 3"/>
          <p:cNvSpPr txBox="1">
            <a:spLocks noChangeArrowheads="1"/>
          </p:cNvSpPr>
          <p:nvPr/>
        </p:nvSpPr>
        <p:spPr>
          <a:xfrm>
            <a:off x="250825" y="1052513"/>
            <a:ext cx="8893175" cy="580548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defRPr/>
            </a:pPr>
            <a:r>
              <a:rPr lang="en-US" sz="1800" dirty="0" err="1" smtClean="0">
                <a:solidFill>
                  <a:schemeClr val="tx2"/>
                </a:solidFill>
              </a:rPr>
              <a:t>Редукциони</a:t>
            </a:r>
            <a:r>
              <a:rPr lang="en-US" sz="1800" dirty="0" smtClean="0">
                <a:solidFill>
                  <a:schemeClr val="tx2"/>
                </a:solidFill>
              </a:rPr>
              <a:t> </a:t>
            </a:r>
            <a:r>
              <a:rPr lang="en-US" sz="1800" dirty="0" err="1" smtClean="0">
                <a:solidFill>
                  <a:schemeClr val="tx2"/>
                </a:solidFill>
              </a:rPr>
              <a:t>еквиваленти</a:t>
            </a:r>
            <a:r>
              <a:rPr lang="sr-Cyrl-CS" sz="1800" dirty="0" smtClean="0">
                <a:solidFill>
                  <a:schemeClr val="tx2"/>
                </a:solidFill>
              </a:rPr>
              <a:t> </a:t>
            </a:r>
            <a:r>
              <a:rPr lang="en-US" sz="1800" dirty="0" err="1" smtClean="0">
                <a:solidFill>
                  <a:schemeClr val="tx2"/>
                </a:solidFill>
              </a:rPr>
              <a:t>настали</a:t>
            </a:r>
            <a:r>
              <a:rPr lang="en-US" sz="1800" dirty="0" smtClean="0">
                <a:solidFill>
                  <a:schemeClr val="tx2"/>
                </a:solidFill>
              </a:rPr>
              <a:t> </a:t>
            </a:r>
            <a:r>
              <a:rPr lang="en-US" sz="1800" dirty="0" err="1" smtClean="0">
                <a:solidFill>
                  <a:schemeClr val="tx2"/>
                </a:solidFill>
              </a:rPr>
              <a:t>оксидацијом</a:t>
            </a:r>
            <a:r>
              <a:rPr lang="en-US" sz="1800" dirty="0" smtClean="0">
                <a:solidFill>
                  <a:schemeClr val="tx2"/>
                </a:solidFill>
              </a:rPr>
              <a:t> </a:t>
            </a:r>
            <a:r>
              <a:rPr lang="en-US" sz="1800" dirty="0" err="1" smtClean="0">
                <a:solidFill>
                  <a:schemeClr val="tx2"/>
                </a:solidFill>
              </a:rPr>
              <a:t>хранљивих</a:t>
            </a:r>
            <a:r>
              <a:rPr lang="en-US" sz="1800" dirty="0" smtClean="0">
                <a:solidFill>
                  <a:schemeClr val="tx2"/>
                </a:solidFill>
              </a:rPr>
              <a:t> </a:t>
            </a:r>
            <a:r>
              <a:rPr lang="en-US" sz="1800" dirty="0" err="1" smtClean="0">
                <a:solidFill>
                  <a:schemeClr val="tx2"/>
                </a:solidFill>
              </a:rPr>
              <a:t>материја</a:t>
            </a:r>
            <a:r>
              <a:rPr lang="en-US" sz="1800" dirty="0" smtClean="0">
                <a:solidFill>
                  <a:schemeClr val="tx2"/>
                </a:solidFill>
              </a:rPr>
              <a:t>, </a:t>
            </a:r>
            <a:r>
              <a:rPr lang="en-US" sz="1800" dirty="0" err="1" smtClean="0">
                <a:solidFill>
                  <a:schemeClr val="tx2"/>
                </a:solidFill>
              </a:rPr>
              <a:t>предају</a:t>
            </a:r>
            <a:r>
              <a:rPr lang="en-US" sz="1800" dirty="0" smtClean="0">
                <a:solidFill>
                  <a:schemeClr val="tx2"/>
                </a:solidFill>
              </a:rPr>
              <a:t> </a:t>
            </a:r>
            <a:r>
              <a:rPr lang="en-US" sz="1800" dirty="0" err="1" smtClean="0">
                <a:solidFill>
                  <a:schemeClr val="tx2"/>
                </a:solidFill>
              </a:rPr>
              <a:t>електроне</a:t>
            </a:r>
            <a:r>
              <a:rPr lang="en-US" sz="1800" dirty="0" smtClean="0">
                <a:solidFill>
                  <a:schemeClr val="tx2"/>
                </a:solidFill>
              </a:rPr>
              <a:t> </a:t>
            </a:r>
            <a:r>
              <a:rPr lang="en-US" sz="1800" dirty="0" err="1" smtClean="0">
                <a:solidFill>
                  <a:schemeClr val="tx2"/>
                </a:solidFill>
              </a:rPr>
              <a:t>респираторном</a:t>
            </a:r>
            <a:r>
              <a:rPr lang="en-US" sz="1800" dirty="0" smtClean="0">
                <a:solidFill>
                  <a:schemeClr val="tx2"/>
                </a:solidFill>
              </a:rPr>
              <a:t> </a:t>
            </a:r>
            <a:r>
              <a:rPr lang="en-US" sz="1800" dirty="0" err="1" smtClean="0">
                <a:solidFill>
                  <a:schemeClr val="tx2"/>
                </a:solidFill>
              </a:rPr>
              <a:t>ланцу</a:t>
            </a:r>
            <a:r>
              <a:rPr lang="en-US" sz="1800" dirty="0" smtClean="0">
                <a:solidFill>
                  <a:schemeClr val="tx2"/>
                </a:solidFill>
              </a:rPr>
              <a:t> </a:t>
            </a:r>
            <a:r>
              <a:rPr lang="en-US" sz="1800" dirty="0" err="1" smtClean="0">
                <a:solidFill>
                  <a:schemeClr val="tx2"/>
                </a:solidFill>
              </a:rPr>
              <a:t>који</a:t>
            </a:r>
            <a:r>
              <a:rPr lang="en-US" sz="1800" dirty="0" smtClean="0">
                <a:solidFill>
                  <a:schemeClr val="tx2"/>
                </a:solidFill>
              </a:rPr>
              <a:t> </a:t>
            </a:r>
            <a:r>
              <a:rPr lang="sr-Cyrl-CS" sz="1800" dirty="0" smtClean="0">
                <a:solidFill>
                  <a:schemeClr val="tx2"/>
                </a:solidFill>
              </a:rPr>
              <a:t>ј</a:t>
            </a:r>
            <a:r>
              <a:rPr lang="en-US" sz="1800" dirty="0" smtClean="0">
                <a:solidFill>
                  <a:schemeClr val="tx2"/>
                </a:solidFill>
              </a:rPr>
              <a:t>е </a:t>
            </a:r>
            <a:r>
              <a:rPr lang="sr-Cyrl-CS" sz="1800" dirty="0" smtClean="0">
                <a:solidFill>
                  <a:schemeClr val="tx2"/>
                </a:solidFill>
              </a:rPr>
              <a:t>саставни део унутрашње</a:t>
            </a:r>
            <a:r>
              <a:rPr lang="en-US" sz="1800" dirty="0" smtClean="0">
                <a:solidFill>
                  <a:schemeClr val="tx2"/>
                </a:solidFill>
              </a:rPr>
              <a:t> </a:t>
            </a:r>
            <a:r>
              <a:rPr lang="en-US" sz="1800" dirty="0" err="1" smtClean="0">
                <a:solidFill>
                  <a:schemeClr val="tx2"/>
                </a:solidFill>
              </a:rPr>
              <a:t>митохондрија</a:t>
            </a:r>
            <a:r>
              <a:rPr lang="sr-Cyrl-CS" sz="1800" dirty="0" smtClean="0">
                <a:solidFill>
                  <a:schemeClr val="tx2"/>
                </a:solidFill>
              </a:rPr>
              <a:t>лне мембране.</a:t>
            </a:r>
          </a:p>
          <a:p>
            <a:pPr>
              <a:lnSpc>
                <a:spcPct val="80000"/>
              </a:lnSpc>
              <a:buFont typeface="Wingdings" pitchFamily="2" charset="2"/>
              <a:buNone/>
              <a:defRPr/>
            </a:pPr>
            <a:endParaRPr lang="sr-Cyrl-CS" sz="900" dirty="0" smtClean="0">
              <a:solidFill>
                <a:schemeClr val="tx2"/>
              </a:solidFill>
            </a:endParaRPr>
          </a:p>
          <a:p>
            <a:pPr>
              <a:lnSpc>
                <a:spcPct val="80000"/>
              </a:lnSpc>
              <a:defRPr/>
            </a:pPr>
            <a:r>
              <a:rPr lang="sr-Cyrl-CS" sz="1800" dirty="0" smtClean="0">
                <a:solidFill>
                  <a:schemeClr val="tx2"/>
                </a:solidFill>
              </a:rPr>
              <a:t>Респираторни ланац чине трансмембрански протеински комплекси, од којих прва четири учествују у транспорту електрона, а на петом комплексу, АТП-синтази, дешава се сама синтеза АТП-а.</a:t>
            </a:r>
            <a:endParaRPr lang="en-US" sz="1800" dirty="0" smtClean="0">
              <a:solidFill>
                <a:schemeClr val="tx2"/>
              </a:solidFill>
            </a:endParaRPr>
          </a:p>
          <a:p>
            <a:pPr>
              <a:lnSpc>
                <a:spcPct val="80000"/>
              </a:lnSpc>
              <a:buFont typeface="Wingdings" pitchFamily="2" charset="2"/>
              <a:buNone/>
              <a:defRPr/>
            </a:pPr>
            <a:endParaRPr lang="en-US" sz="800" dirty="0" smtClean="0">
              <a:solidFill>
                <a:schemeClr val="tx2"/>
              </a:solidFill>
            </a:endParaRPr>
          </a:p>
          <a:p>
            <a:pPr>
              <a:lnSpc>
                <a:spcPct val="80000"/>
              </a:lnSpc>
              <a:defRPr/>
            </a:pPr>
            <a:r>
              <a:rPr lang="en-US" sz="1800" dirty="0" err="1" smtClean="0">
                <a:solidFill>
                  <a:schemeClr val="tx2"/>
                </a:solidFill>
              </a:rPr>
              <a:t>Електрони</a:t>
            </a:r>
            <a:r>
              <a:rPr lang="en-US" sz="1800" dirty="0" smtClean="0">
                <a:solidFill>
                  <a:schemeClr val="tx2"/>
                </a:solidFill>
              </a:rPr>
              <a:t> </a:t>
            </a:r>
            <a:r>
              <a:rPr lang="en-US" sz="1800" dirty="0" err="1" smtClean="0">
                <a:solidFill>
                  <a:schemeClr val="tx2"/>
                </a:solidFill>
              </a:rPr>
              <a:t>се</a:t>
            </a:r>
            <a:r>
              <a:rPr lang="sr-Cyrl-CS" sz="1800" dirty="0" smtClean="0">
                <a:solidFill>
                  <a:schemeClr val="tx2"/>
                </a:solidFill>
              </a:rPr>
              <a:t>, каскадним р-јама</a:t>
            </a:r>
            <a:r>
              <a:rPr lang="en-US" sz="1800" dirty="0" smtClean="0">
                <a:solidFill>
                  <a:schemeClr val="tx2"/>
                </a:solidFill>
              </a:rPr>
              <a:t> </a:t>
            </a:r>
            <a:r>
              <a:rPr lang="en-US" sz="1800" dirty="0" err="1" smtClean="0">
                <a:solidFill>
                  <a:schemeClr val="tx2"/>
                </a:solidFill>
              </a:rPr>
              <a:t>преносе</a:t>
            </a:r>
            <a:r>
              <a:rPr lang="en-US" sz="1800" dirty="0" smtClean="0">
                <a:solidFill>
                  <a:schemeClr val="tx2"/>
                </a:solidFill>
              </a:rPr>
              <a:t> </a:t>
            </a:r>
            <a:r>
              <a:rPr lang="en-US" sz="1800" dirty="0" err="1" smtClean="0">
                <a:solidFill>
                  <a:schemeClr val="tx2"/>
                </a:solidFill>
              </a:rPr>
              <a:t>на</a:t>
            </a:r>
            <a:r>
              <a:rPr lang="en-US" sz="1800" dirty="0" smtClean="0">
                <a:solidFill>
                  <a:schemeClr val="tx2"/>
                </a:solidFill>
              </a:rPr>
              <a:t> </a:t>
            </a:r>
            <a:r>
              <a:rPr lang="en-US" sz="1800" b="1" dirty="0" smtClean="0">
                <a:solidFill>
                  <a:schemeClr val="tx2"/>
                </a:solidFill>
              </a:rPr>
              <a:t>О</a:t>
            </a:r>
            <a:r>
              <a:rPr lang="en-US" sz="1800" b="1" baseline="-25000" dirty="0" smtClean="0">
                <a:solidFill>
                  <a:schemeClr val="tx2"/>
                </a:solidFill>
              </a:rPr>
              <a:t>2</a:t>
            </a:r>
            <a:r>
              <a:rPr lang="en-US" sz="1800" b="1" dirty="0" smtClean="0">
                <a:solidFill>
                  <a:schemeClr val="tx2"/>
                </a:solidFill>
              </a:rPr>
              <a:t> </a:t>
            </a:r>
            <a:r>
              <a:rPr lang="en-US" sz="1800" dirty="0" err="1" smtClean="0">
                <a:solidFill>
                  <a:schemeClr val="tx2"/>
                </a:solidFill>
              </a:rPr>
              <a:t>који</a:t>
            </a:r>
            <a:r>
              <a:rPr lang="en-US" sz="1800" dirty="0" smtClean="0">
                <a:solidFill>
                  <a:schemeClr val="tx2"/>
                </a:solidFill>
              </a:rPr>
              <a:t> </a:t>
            </a:r>
            <a:r>
              <a:rPr lang="en-US" sz="1800" dirty="0" err="1" smtClean="0">
                <a:solidFill>
                  <a:schemeClr val="tx2"/>
                </a:solidFill>
              </a:rPr>
              <a:t>се</a:t>
            </a:r>
            <a:r>
              <a:rPr lang="sr-Cyrl-CS" sz="1800" dirty="0" smtClean="0">
                <a:solidFill>
                  <a:schemeClr val="tx2"/>
                </a:solidFill>
              </a:rPr>
              <a:t> потпуно</a:t>
            </a:r>
            <a:r>
              <a:rPr lang="sr-Cyrl-CS" sz="1800" b="1" dirty="0" smtClean="0">
                <a:solidFill>
                  <a:schemeClr val="tx2"/>
                </a:solidFill>
              </a:rPr>
              <a:t> </a:t>
            </a:r>
            <a:r>
              <a:rPr lang="en-US" sz="1800" b="1" dirty="0" err="1" smtClean="0">
                <a:solidFill>
                  <a:schemeClr val="tx2"/>
                </a:solidFill>
              </a:rPr>
              <a:t>редукује</a:t>
            </a:r>
            <a:r>
              <a:rPr lang="en-US" sz="1800" b="1" dirty="0" smtClean="0">
                <a:solidFill>
                  <a:schemeClr val="tx2"/>
                </a:solidFill>
              </a:rPr>
              <a:t> </a:t>
            </a:r>
            <a:r>
              <a:rPr lang="en-US" sz="1800" b="1" dirty="0" err="1" smtClean="0">
                <a:solidFill>
                  <a:schemeClr val="tx2"/>
                </a:solidFill>
              </a:rPr>
              <a:t>до</a:t>
            </a:r>
            <a:r>
              <a:rPr lang="en-US" sz="1800" b="1" dirty="0" smtClean="0">
                <a:solidFill>
                  <a:schemeClr val="tx2"/>
                </a:solidFill>
              </a:rPr>
              <a:t> H</a:t>
            </a:r>
            <a:r>
              <a:rPr lang="en-US" sz="1800" b="1" baseline="-25000" dirty="0" smtClean="0">
                <a:solidFill>
                  <a:schemeClr val="tx2"/>
                </a:solidFill>
              </a:rPr>
              <a:t>2</a:t>
            </a:r>
            <a:r>
              <a:rPr lang="en-US" sz="1800" b="1" dirty="0" smtClean="0">
                <a:solidFill>
                  <a:schemeClr val="tx2"/>
                </a:solidFill>
              </a:rPr>
              <a:t>О</a:t>
            </a:r>
            <a:r>
              <a:rPr lang="en-US" sz="1800" dirty="0" smtClean="0">
                <a:solidFill>
                  <a:schemeClr val="tx2"/>
                </a:solidFill>
              </a:rPr>
              <a:t> </a:t>
            </a:r>
            <a:r>
              <a:rPr lang="en-US" sz="1800" dirty="0" err="1" smtClean="0">
                <a:solidFill>
                  <a:schemeClr val="tx2"/>
                </a:solidFill>
              </a:rPr>
              <a:t>сукцесивним</a:t>
            </a:r>
            <a:r>
              <a:rPr lang="en-US" sz="1800" dirty="0" smtClean="0">
                <a:solidFill>
                  <a:schemeClr val="tx2"/>
                </a:solidFill>
              </a:rPr>
              <a:t> </a:t>
            </a:r>
            <a:r>
              <a:rPr lang="en-US" sz="1800" dirty="0" err="1" smtClean="0">
                <a:solidFill>
                  <a:schemeClr val="tx2"/>
                </a:solidFill>
              </a:rPr>
              <a:t>примањем</a:t>
            </a:r>
            <a:r>
              <a:rPr lang="en-US" sz="1800" dirty="0" smtClean="0">
                <a:solidFill>
                  <a:schemeClr val="tx2"/>
                </a:solidFill>
              </a:rPr>
              <a:t> 4 </a:t>
            </a:r>
            <a:r>
              <a:rPr lang="en-US" sz="1800" dirty="0" err="1" smtClean="0">
                <a:solidFill>
                  <a:schemeClr val="tx2"/>
                </a:solidFill>
              </a:rPr>
              <a:t>електрона</a:t>
            </a:r>
            <a:r>
              <a:rPr lang="sr-Cyrl-RS" sz="1800" dirty="0" smtClean="0">
                <a:solidFill>
                  <a:schemeClr val="tx2"/>
                </a:solidFill>
              </a:rPr>
              <a:t>.</a:t>
            </a:r>
            <a:endParaRPr lang="en-US" sz="1800" dirty="0" smtClean="0">
              <a:solidFill>
                <a:schemeClr val="tx2"/>
              </a:solidFill>
            </a:endParaRPr>
          </a:p>
          <a:p>
            <a:pPr>
              <a:lnSpc>
                <a:spcPct val="80000"/>
              </a:lnSpc>
              <a:buFont typeface="Wingdings" pitchFamily="2" charset="2"/>
              <a:buNone/>
              <a:defRPr/>
            </a:pPr>
            <a:endParaRPr lang="en-US" sz="800" u="sng" dirty="0" smtClean="0">
              <a:solidFill>
                <a:schemeClr val="tx2"/>
              </a:solidFill>
            </a:endParaRPr>
          </a:p>
          <a:p>
            <a:pPr>
              <a:lnSpc>
                <a:spcPct val="80000"/>
              </a:lnSpc>
              <a:defRPr/>
            </a:pPr>
            <a:r>
              <a:rPr lang="sr-Cyrl-CS" sz="1800" dirty="0" smtClean="0">
                <a:solidFill>
                  <a:schemeClr val="tx2"/>
                </a:solidFill>
              </a:rPr>
              <a:t>Током преноса е</a:t>
            </a:r>
            <a:r>
              <a:rPr lang="sr-Cyrl-CS" sz="1800" baseline="30000" dirty="0" smtClean="0">
                <a:solidFill>
                  <a:schemeClr val="tx2"/>
                </a:solidFill>
              </a:rPr>
              <a:t>-</a:t>
            </a:r>
            <a:r>
              <a:rPr lang="sr-Cyrl-CS" sz="1800" dirty="0" smtClean="0">
                <a:solidFill>
                  <a:schemeClr val="tx2"/>
                </a:solidFill>
              </a:rPr>
              <a:t> кроз респираторни ланац, истовремено </a:t>
            </a:r>
            <a:r>
              <a:rPr lang="en-US" sz="1800" dirty="0" err="1" smtClean="0">
                <a:solidFill>
                  <a:schemeClr val="tx2"/>
                </a:solidFill>
              </a:rPr>
              <a:t>се</a:t>
            </a:r>
            <a:r>
              <a:rPr lang="sr-Cyrl-CS" sz="1800" dirty="0" smtClean="0">
                <a:solidFill>
                  <a:schemeClr val="tx2"/>
                </a:solidFill>
              </a:rPr>
              <a:t> п</a:t>
            </a:r>
            <a:r>
              <a:rPr lang="en-US" sz="1800" dirty="0" err="1" smtClean="0">
                <a:solidFill>
                  <a:schemeClr val="tx2"/>
                </a:solidFill>
              </a:rPr>
              <a:t>ротони</a:t>
            </a:r>
            <a:r>
              <a:rPr lang="en-US" sz="1800" dirty="0" smtClean="0">
                <a:solidFill>
                  <a:schemeClr val="tx2"/>
                </a:solidFill>
              </a:rPr>
              <a:t> </a:t>
            </a:r>
            <a:r>
              <a:rPr lang="en-US" sz="1800" dirty="0" err="1" smtClean="0">
                <a:solidFill>
                  <a:schemeClr val="tx2"/>
                </a:solidFill>
              </a:rPr>
              <a:t>преносе</a:t>
            </a:r>
            <a:r>
              <a:rPr lang="en-US" sz="1800" dirty="0" smtClean="0">
                <a:solidFill>
                  <a:schemeClr val="tx2"/>
                </a:solidFill>
              </a:rPr>
              <a:t> </a:t>
            </a:r>
            <a:r>
              <a:rPr lang="en-US" sz="1800" dirty="0" err="1" smtClean="0">
                <a:solidFill>
                  <a:schemeClr val="tx2"/>
                </a:solidFill>
              </a:rPr>
              <a:t>из</a:t>
            </a:r>
            <a:r>
              <a:rPr lang="en-US" sz="1800" dirty="0" smtClean="0">
                <a:solidFill>
                  <a:schemeClr val="tx2"/>
                </a:solidFill>
              </a:rPr>
              <a:t> </a:t>
            </a:r>
            <a:r>
              <a:rPr lang="en-US" sz="1800" dirty="0" err="1" smtClean="0">
                <a:solidFill>
                  <a:schemeClr val="tx2"/>
                </a:solidFill>
              </a:rPr>
              <a:t>матрикса</a:t>
            </a:r>
            <a:r>
              <a:rPr lang="en-US" sz="1800" dirty="0" smtClean="0">
                <a:solidFill>
                  <a:schemeClr val="tx2"/>
                </a:solidFill>
              </a:rPr>
              <a:t> </a:t>
            </a:r>
            <a:r>
              <a:rPr lang="en-US" sz="1800" dirty="0" err="1" smtClean="0">
                <a:solidFill>
                  <a:schemeClr val="tx2"/>
                </a:solidFill>
              </a:rPr>
              <a:t>митохондрија</a:t>
            </a:r>
            <a:r>
              <a:rPr lang="en-US" sz="1800" dirty="0" smtClean="0">
                <a:solidFill>
                  <a:schemeClr val="tx2"/>
                </a:solidFill>
              </a:rPr>
              <a:t> у </a:t>
            </a:r>
            <a:r>
              <a:rPr lang="en-US" sz="1800" dirty="0" err="1" smtClean="0">
                <a:solidFill>
                  <a:schemeClr val="tx2"/>
                </a:solidFill>
              </a:rPr>
              <a:t>међумембрански</a:t>
            </a:r>
            <a:r>
              <a:rPr lang="en-US" sz="1800" dirty="0" smtClean="0">
                <a:solidFill>
                  <a:schemeClr val="tx2"/>
                </a:solidFill>
              </a:rPr>
              <a:t> </a:t>
            </a:r>
            <a:r>
              <a:rPr lang="en-US" sz="1800" dirty="0" err="1" smtClean="0">
                <a:solidFill>
                  <a:schemeClr val="tx2"/>
                </a:solidFill>
              </a:rPr>
              <a:t>простор</a:t>
            </a:r>
            <a:r>
              <a:rPr lang="en-US" sz="1800" dirty="0" smtClean="0">
                <a:solidFill>
                  <a:schemeClr val="tx2"/>
                </a:solidFill>
              </a:rPr>
              <a:t> </a:t>
            </a:r>
            <a:r>
              <a:rPr lang="en-US" sz="1800" dirty="0" err="1" smtClean="0">
                <a:solidFill>
                  <a:schemeClr val="tx2"/>
                </a:solidFill>
              </a:rPr>
              <a:t>при</a:t>
            </a:r>
            <a:r>
              <a:rPr lang="en-US" sz="1800" dirty="0" smtClean="0">
                <a:solidFill>
                  <a:schemeClr val="tx2"/>
                </a:solidFill>
              </a:rPr>
              <a:t> </a:t>
            </a:r>
            <a:r>
              <a:rPr lang="en-US" sz="1800" dirty="0" err="1" smtClean="0">
                <a:solidFill>
                  <a:schemeClr val="tx2"/>
                </a:solidFill>
              </a:rPr>
              <a:t>чему</a:t>
            </a:r>
            <a:r>
              <a:rPr lang="en-US" sz="1800" dirty="0" smtClean="0">
                <a:solidFill>
                  <a:schemeClr val="tx2"/>
                </a:solidFill>
              </a:rPr>
              <a:t> </a:t>
            </a:r>
            <a:r>
              <a:rPr lang="en-US" sz="1800" dirty="0" err="1" smtClean="0">
                <a:solidFill>
                  <a:schemeClr val="tx2"/>
                </a:solidFill>
              </a:rPr>
              <a:t>настаје</a:t>
            </a:r>
            <a:r>
              <a:rPr lang="en-US" sz="1800" dirty="0" smtClean="0">
                <a:solidFill>
                  <a:schemeClr val="tx2"/>
                </a:solidFill>
              </a:rPr>
              <a:t> </a:t>
            </a:r>
            <a:r>
              <a:rPr lang="en-US" sz="1800" b="1" dirty="0" err="1" smtClean="0">
                <a:solidFill>
                  <a:schemeClr val="tx2"/>
                </a:solidFill>
              </a:rPr>
              <a:t>електрохемијски</a:t>
            </a:r>
            <a:r>
              <a:rPr lang="en-US" sz="1800" b="1" dirty="0" smtClean="0">
                <a:solidFill>
                  <a:schemeClr val="tx2"/>
                </a:solidFill>
              </a:rPr>
              <a:t> </a:t>
            </a:r>
            <a:r>
              <a:rPr lang="en-US" sz="1800" b="1" dirty="0" err="1" smtClean="0">
                <a:solidFill>
                  <a:schemeClr val="tx2"/>
                </a:solidFill>
              </a:rPr>
              <a:t>протонски</a:t>
            </a:r>
            <a:r>
              <a:rPr lang="en-US" sz="1800" b="1" dirty="0" smtClean="0">
                <a:solidFill>
                  <a:schemeClr val="tx2"/>
                </a:solidFill>
              </a:rPr>
              <a:t> </a:t>
            </a:r>
            <a:r>
              <a:rPr lang="en-US" sz="1800" b="1" dirty="0" err="1" smtClean="0">
                <a:solidFill>
                  <a:schemeClr val="tx2"/>
                </a:solidFill>
              </a:rPr>
              <a:t>градијент</a:t>
            </a:r>
            <a:r>
              <a:rPr lang="sr-Cyrl-RS" sz="1800" b="1" dirty="0" smtClean="0">
                <a:solidFill>
                  <a:schemeClr val="tx2"/>
                </a:solidFill>
              </a:rPr>
              <a:t>.</a:t>
            </a:r>
            <a:endParaRPr lang="sr-Cyrl-CS" sz="1800" b="1" dirty="0" smtClean="0">
              <a:solidFill>
                <a:schemeClr val="tx2"/>
              </a:solidFill>
            </a:endParaRPr>
          </a:p>
          <a:p>
            <a:pPr>
              <a:lnSpc>
                <a:spcPct val="80000"/>
              </a:lnSpc>
              <a:buFont typeface="Wingdings" pitchFamily="2" charset="2"/>
              <a:buNone/>
              <a:defRPr/>
            </a:pPr>
            <a:endParaRPr lang="sr-Cyrl-CS" sz="1000" b="1" dirty="0" smtClean="0">
              <a:solidFill>
                <a:schemeClr val="tx2"/>
              </a:solidFill>
            </a:endParaRPr>
          </a:p>
          <a:p>
            <a:pPr>
              <a:lnSpc>
                <a:spcPct val="80000"/>
              </a:lnSpc>
              <a:defRPr/>
            </a:pPr>
            <a:r>
              <a:rPr lang="sr-Cyrl-CS" sz="1800" dirty="0" smtClean="0">
                <a:solidFill>
                  <a:schemeClr val="tx2"/>
                </a:solidFill>
              </a:rPr>
              <a:t>Због неравномерне расподеле протона формира се електрохемијски градијент; чине га:</a:t>
            </a:r>
          </a:p>
          <a:p>
            <a:pPr lvl="1">
              <a:lnSpc>
                <a:spcPct val="80000"/>
              </a:lnSpc>
              <a:defRPr/>
            </a:pPr>
            <a:r>
              <a:rPr lang="sr-Cyrl-CS" sz="1600" dirty="0" smtClean="0">
                <a:solidFill>
                  <a:schemeClr val="tx2"/>
                </a:solidFill>
              </a:rPr>
              <a:t>промена рН (</a:t>
            </a:r>
            <a:r>
              <a:rPr lang="el-GR" sz="1600" dirty="0" smtClean="0">
                <a:solidFill>
                  <a:schemeClr val="tx2"/>
                </a:solidFill>
                <a:cs typeface="Arial" charset="0"/>
              </a:rPr>
              <a:t>Δ</a:t>
            </a:r>
            <a:r>
              <a:rPr lang="sr-Cyrl-CS" sz="1600" dirty="0" smtClean="0">
                <a:solidFill>
                  <a:schemeClr val="tx2"/>
                </a:solidFill>
              </a:rPr>
              <a:t>рН) и</a:t>
            </a:r>
            <a:r>
              <a:rPr lang="sr-Cyrl-CS" sz="1800" dirty="0" smtClean="0">
                <a:solidFill>
                  <a:schemeClr val="tx2"/>
                </a:solidFill>
              </a:rPr>
              <a:t> </a:t>
            </a:r>
          </a:p>
          <a:p>
            <a:pPr lvl="1">
              <a:lnSpc>
                <a:spcPct val="80000"/>
              </a:lnSpc>
              <a:defRPr/>
            </a:pPr>
            <a:r>
              <a:rPr lang="sr-Cyrl-CS" sz="1600" dirty="0" smtClean="0">
                <a:solidFill>
                  <a:schemeClr val="tx2"/>
                </a:solidFill>
              </a:rPr>
              <a:t>промена наелектрисања (</a:t>
            </a:r>
            <a:r>
              <a:rPr lang="el-GR" sz="1600" dirty="0" smtClean="0">
                <a:solidFill>
                  <a:schemeClr val="tx2"/>
                </a:solidFill>
                <a:cs typeface="Arial" charset="0"/>
              </a:rPr>
              <a:t>Δφ</a:t>
            </a:r>
            <a:r>
              <a:rPr lang="sr-Cyrl-CS" sz="1600" dirty="0" smtClean="0">
                <a:solidFill>
                  <a:schemeClr val="tx2"/>
                </a:solidFill>
              </a:rPr>
              <a:t>) кроз мембрану.</a:t>
            </a:r>
          </a:p>
          <a:p>
            <a:pPr lvl="1">
              <a:lnSpc>
                <a:spcPct val="80000"/>
              </a:lnSpc>
              <a:buFont typeface="Wingdings" pitchFamily="2" charset="2"/>
              <a:buNone/>
              <a:defRPr/>
            </a:pPr>
            <a:endParaRPr lang="en-US" sz="700" dirty="0" smtClean="0">
              <a:solidFill>
                <a:schemeClr val="tx2"/>
              </a:solidFill>
            </a:endParaRPr>
          </a:p>
          <a:p>
            <a:pPr>
              <a:lnSpc>
                <a:spcPct val="80000"/>
              </a:lnSpc>
              <a:defRPr/>
            </a:pPr>
            <a:r>
              <a:rPr lang="en-US" sz="1800" dirty="0" err="1" smtClean="0">
                <a:solidFill>
                  <a:schemeClr val="tx2"/>
                </a:solidFill>
              </a:rPr>
              <a:t>Улаз</a:t>
            </a:r>
            <a:r>
              <a:rPr lang="en-US" sz="1800" dirty="0" smtClean="0">
                <a:solidFill>
                  <a:schemeClr val="tx2"/>
                </a:solidFill>
              </a:rPr>
              <a:t> </a:t>
            </a:r>
            <a:r>
              <a:rPr lang="en-US" sz="1800" dirty="0" err="1" smtClean="0">
                <a:solidFill>
                  <a:schemeClr val="tx2"/>
                </a:solidFill>
              </a:rPr>
              <a:t>протона</a:t>
            </a:r>
            <a:r>
              <a:rPr lang="en-US" sz="1800" dirty="0" smtClean="0">
                <a:solidFill>
                  <a:schemeClr val="tx2"/>
                </a:solidFill>
              </a:rPr>
              <a:t> у </a:t>
            </a:r>
            <a:r>
              <a:rPr lang="en-US" sz="1800" dirty="0" err="1" smtClean="0">
                <a:solidFill>
                  <a:schemeClr val="tx2"/>
                </a:solidFill>
              </a:rPr>
              <a:t>матрикс</a:t>
            </a:r>
            <a:r>
              <a:rPr lang="en-US" sz="1800" dirty="0" smtClean="0">
                <a:solidFill>
                  <a:schemeClr val="tx2"/>
                </a:solidFill>
              </a:rPr>
              <a:t> </a:t>
            </a:r>
            <a:r>
              <a:rPr lang="sr-Cyrl-CS" sz="1800" dirty="0" smtClean="0">
                <a:solidFill>
                  <a:schemeClr val="tx2"/>
                </a:solidFill>
              </a:rPr>
              <a:t>(из међумембранског простора митохондрија) </a:t>
            </a:r>
            <a:r>
              <a:rPr lang="en-US" sz="1800" dirty="0" err="1" smtClean="0">
                <a:solidFill>
                  <a:schemeClr val="tx2"/>
                </a:solidFill>
              </a:rPr>
              <a:t>је</a:t>
            </a:r>
            <a:r>
              <a:rPr lang="en-US" sz="1800" dirty="0" smtClean="0">
                <a:solidFill>
                  <a:schemeClr val="tx2"/>
                </a:solidFill>
              </a:rPr>
              <a:t> </a:t>
            </a:r>
            <a:r>
              <a:rPr lang="en-US" sz="1800" dirty="0" err="1" smtClean="0">
                <a:solidFill>
                  <a:schemeClr val="tx2"/>
                </a:solidFill>
              </a:rPr>
              <a:t>енергетски</a:t>
            </a:r>
            <a:r>
              <a:rPr lang="en-US" sz="1800" dirty="0" smtClean="0">
                <a:solidFill>
                  <a:schemeClr val="tx2"/>
                </a:solidFill>
              </a:rPr>
              <a:t> </a:t>
            </a:r>
            <a:r>
              <a:rPr lang="en-US" sz="1800" dirty="0" err="1" smtClean="0">
                <a:solidFill>
                  <a:schemeClr val="tx2"/>
                </a:solidFill>
              </a:rPr>
              <a:t>повољан</a:t>
            </a:r>
            <a:r>
              <a:rPr lang="en-US" sz="1800" dirty="0" smtClean="0">
                <a:solidFill>
                  <a:schemeClr val="tx2"/>
                </a:solidFill>
              </a:rPr>
              <a:t> и </a:t>
            </a:r>
            <a:r>
              <a:rPr lang="en-US" sz="1800" dirty="0" err="1" smtClean="0">
                <a:solidFill>
                  <a:schemeClr val="tx2"/>
                </a:solidFill>
              </a:rPr>
              <a:t>омогућава</a:t>
            </a:r>
            <a:r>
              <a:rPr lang="en-US" sz="1800" dirty="0" smtClean="0">
                <a:solidFill>
                  <a:schemeClr val="tx2"/>
                </a:solidFill>
              </a:rPr>
              <a:t> </a:t>
            </a:r>
            <a:r>
              <a:rPr lang="en-US" sz="1800" dirty="0" err="1" smtClean="0">
                <a:solidFill>
                  <a:schemeClr val="tx2"/>
                </a:solidFill>
              </a:rPr>
              <a:t>синтезу</a:t>
            </a:r>
            <a:r>
              <a:rPr lang="en-US" sz="1800" dirty="0" smtClean="0">
                <a:solidFill>
                  <a:schemeClr val="tx2"/>
                </a:solidFill>
              </a:rPr>
              <a:t> АТП-а </a:t>
            </a:r>
            <a:r>
              <a:rPr lang="en-US" sz="1800" dirty="0" err="1" smtClean="0">
                <a:solidFill>
                  <a:schemeClr val="tx2"/>
                </a:solidFill>
              </a:rPr>
              <a:t>преко</a:t>
            </a:r>
            <a:r>
              <a:rPr lang="en-US" sz="1800" dirty="0" smtClean="0">
                <a:solidFill>
                  <a:schemeClr val="tx2"/>
                </a:solidFill>
              </a:rPr>
              <a:t> АТП-</a:t>
            </a:r>
            <a:r>
              <a:rPr lang="en-US" sz="1800" dirty="0" err="1" smtClean="0">
                <a:solidFill>
                  <a:schemeClr val="tx2"/>
                </a:solidFill>
              </a:rPr>
              <a:t>синтазе</a:t>
            </a:r>
            <a:r>
              <a:rPr lang="sr-Cyrl-CS" sz="1800" dirty="0" smtClean="0">
                <a:solidFill>
                  <a:schemeClr val="tx2"/>
                </a:solidFill>
              </a:rPr>
              <a:t>, </a:t>
            </a:r>
            <a:r>
              <a:rPr lang="en-US" sz="1800" dirty="0" smtClean="0">
                <a:solidFill>
                  <a:schemeClr val="tx2"/>
                </a:solidFill>
              </a:rPr>
              <a:t>V</a:t>
            </a:r>
            <a:r>
              <a:rPr lang="sr-Cyrl-CS" sz="1800" dirty="0" smtClean="0">
                <a:solidFill>
                  <a:schemeClr val="tx2"/>
                </a:solidFill>
              </a:rPr>
              <a:t> комплекса респираторног ланца.</a:t>
            </a:r>
            <a:endParaRPr lang="en-US" sz="1800" dirty="0" smtClean="0">
              <a:solidFill>
                <a:schemeClr val="tx2"/>
              </a:solidFill>
            </a:endParaRPr>
          </a:p>
          <a:p>
            <a:pPr>
              <a:lnSpc>
                <a:spcPct val="80000"/>
              </a:lnSpc>
              <a:buFont typeface="Wingdings" pitchFamily="2" charset="2"/>
              <a:buNone/>
              <a:defRPr/>
            </a:pPr>
            <a:endParaRPr lang="en-US" sz="800" dirty="0" smtClean="0">
              <a:solidFill>
                <a:schemeClr val="tx2"/>
              </a:solidFill>
            </a:endParaRPr>
          </a:p>
          <a:p>
            <a:pPr>
              <a:lnSpc>
                <a:spcPct val="80000"/>
              </a:lnSpc>
              <a:defRPr/>
            </a:pPr>
            <a:r>
              <a:rPr lang="en-US" sz="1800" dirty="0" err="1" smtClean="0">
                <a:solidFill>
                  <a:schemeClr val="tx2"/>
                </a:solidFill>
              </a:rPr>
              <a:t>Дисање</a:t>
            </a:r>
            <a:r>
              <a:rPr lang="en-US" sz="1800" dirty="0" smtClean="0">
                <a:solidFill>
                  <a:schemeClr val="tx2"/>
                </a:solidFill>
              </a:rPr>
              <a:t> (</a:t>
            </a:r>
            <a:r>
              <a:rPr lang="en-US" sz="1800" dirty="0" err="1" smtClean="0">
                <a:solidFill>
                  <a:schemeClr val="tx2"/>
                </a:solidFill>
              </a:rPr>
              <a:t>потрошња</a:t>
            </a:r>
            <a:r>
              <a:rPr lang="en-US" sz="1800" dirty="0" smtClean="0">
                <a:solidFill>
                  <a:schemeClr val="tx2"/>
                </a:solidFill>
              </a:rPr>
              <a:t> О</a:t>
            </a:r>
            <a:r>
              <a:rPr lang="en-US" sz="1800" baseline="-25000" dirty="0" smtClean="0">
                <a:solidFill>
                  <a:schemeClr val="tx2"/>
                </a:solidFill>
              </a:rPr>
              <a:t>2</a:t>
            </a:r>
            <a:r>
              <a:rPr lang="en-US" sz="1800" dirty="0" smtClean="0">
                <a:solidFill>
                  <a:schemeClr val="tx2"/>
                </a:solidFill>
              </a:rPr>
              <a:t>) и </a:t>
            </a:r>
            <a:r>
              <a:rPr lang="en-US" sz="1800" dirty="0" err="1" smtClean="0">
                <a:solidFill>
                  <a:schemeClr val="tx2"/>
                </a:solidFill>
              </a:rPr>
              <a:t>синтеза</a:t>
            </a:r>
            <a:r>
              <a:rPr lang="en-US" sz="1800" dirty="0" smtClean="0">
                <a:solidFill>
                  <a:schemeClr val="tx2"/>
                </a:solidFill>
              </a:rPr>
              <a:t> АТП-а </a:t>
            </a:r>
            <a:r>
              <a:rPr lang="en-US" sz="1800" dirty="0" err="1" smtClean="0">
                <a:solidFill>
                  <a:schemeClr val="tx2"/>
                </a:solidFill>
              </a:rPr>
              <a:t>су</a:t>
            </a:r>
            <a:r>
              <a:rPr lang="en-US" sz="1800" dirty="0" smtClean="0">
                <a:solidFill>
                  <a:schemeClr val="tx2"/>
                </a:solidFill>
              </a:rPr>
              <a:t> </a:t>
            </a:r>
            <a:r>
              <a:rPr lang="en-US" sz="1800" dirty="0" err="1" smtClean="0">
                <a:solidFill>
                  <a:schemeClr val="tx2"/>
                </a:solidFill>
              </a:rPr>
              <a:t>везани</a:t>
            </a:r>
            <a:r>
              <a:rPr lang="en-US" sz="1800" dirty="0" smtClean="0">
                <a:solidFill>
                  <a:schemeClr val="tx2"/>
                </a:solidFill>
              </a:rPr>
              <a:t> </a:t>
            </a:r>
            <a:r>
              <a:rPr lang="en-US" sz="1800" dirty="0" err="1" smtClean="0">
                <a:solidFill>
                  <a:schemeClr val="tx2"/>
                </a:solidFill>
              </a:rPr>
              <a:t>процеси</a:t>
            </a:r>
            <a:r>
              <a:rPr lang="sr-Cyrl-CS" sz="1800" dirty="0" smtClean="0">
                <a:solidFill>
                  <a:schemeClr val="tx2"/>
                </a:solidFill>
              </a:rPr>
              <a:t> </a:t>
            </a:r>
            <a:r>
              <a:rPr lang="en-US" sz="1800" dirty="0" smtClean="0">
                <a:solidFill>
                  <a:schemeClr val="tx2"/>
                </a:solidFill>
              </a:rPr>
              <a:t>(</a:t>
            </a:r>
            <a:r>
              <a:rPr lang="en-US" sz="1800" dirty="0" err="1" smtClean="0">
                <a:solidFill>
                  <a:schemeClr val="tx2"/>
                </a:solidFill>
              </a:rPr>
              <a:t>ако</a:t>
            </a:r>
            <a:r>
              <a:rPr lang="en-US" sz="1800" dirty="0" smtClean="0">
                <a:solidFill>
                  <a:schemeClr val="tx2"/>
                </a:solidFill>
              </a:rPr>
              <a:t> </a:t>
            </a:r>
            <a:r>
              <a:rPr lang="en-US" sz="1800" dirty="0" err="1" smtClean="0">
                <a:solidFill>
                  <a:schemeClr val="tx2"/>
                </a:solidFill>
              </a:rPr>
              <a:t>је</a:t>
            </a:r>
            <a:r>
              <a:rPr lang="en-US" sz="1800" dirty="0" smtClean="0">
                <a:solidFill>
                  <a:schemeClr val="tx2"/>
                </a:solidFill>
              </a:rPr>
              <a:t> </a:t>
            </a:r>
            <a:r>
              <a:rPr lang="en-US" sz="1800" dirty="0" err="1" smtClean="0">
                <a:solidFill>
                  <a:schemeClr val="tx2"/>
                </a:solidFill>
              </a:rPr>
              <a:t>један</a:t>
            </a:r>
            <a:r>
              <a:rPr lang="en-US" sz="1800" dirty="0" smtClean="0">
                <a:solidFill>
                  <a:schemeClr val="tx2"/>
                </a:solidFill>
              </a:rPr>
              <a:t> </a:t>
            </a:r>
            <a:r>
              <a:rPr lang="en-US" sz="1800" dirty="0" err="1" smtClean="0">
                <a:solidFill>
                  <a:schemeClr val="tx2"/>
                </a:solidFill>
              </a:rPr>
              <a:t>инхибиран</a:t>
            </a:r>
            <a:r>
              <a:rPr lang="en-US" sz="1800" dirty="0" smtClean="0">
                <a:solidFill>
                  <a:schemeClr val="tx2"/>
                </a:solidFill>
              </a:rPr>
              <a:t>, </a:t>
            </a:r>
            <a:r>
              <a:rPr lang="en-US" sz="1800" dirty="0" err="1" smtClean="0">
                <a:solidFill>
                  <a:schemeClr val="tx2"/>
                </a:solidFill>
              </a:rPr>
              <a:t>инхибиран</a:t>
            </a:r>
            <a:r>
              <a:rPr lang="en-US" sz="1800" dirty="0" smtClean="0">
                <a:solidFill>
                  <a:schemeClr val="tx2"/>
                </a:solidFill>
              </a:rPr>
              <a:t> </a:t>
            </a:r>
            <a:r>
              <a:rPr lang="en-US" sz="1800" dirty="0" err="1" smtClean="0">
                <a:solidFill>
                  <a:schemeClr val="tx2"/>
                </a:solidFill>
              </a:rPr>
              <a:t>је</a:t>
            </a:r>
            <a:r>
              <a:rPr lang="en-US" sz="1800" dirty="0" smtClean="0">
                <a:solidFill>
                  <a:schemeClr val="tx2"/>
                </a:solidFill>
              </a:rPr>
              <a:t> и </a:t>
            </a:r>
            <a:r>
              <a:rPr lang="en-US" sz="1800" dirty="0" err="1" smtClean="0">
                <a:solidFill>
                  <a:schemeClr val="tx2"/>
                </a:solidFill>
              </a:rPr>
              <a:t>други</a:t>
            </a:r>
            <a:r>
              <a:rPr lang="en-US" sz="1800" dirty="0" smtClean="0">
                <a:solidFill>
                  <a:schemeClr val="tx2"/>
                </a:solidFill>
              </a:rPr>
              <a:t> </a:t>
            </a:r>
            <a:r>
              <a:rPr lang="en-US" sz="1800" dirty="0" err="1" smtClean="0">
                <a:solidFill>
                  <a:schemeClr val="tx2"/>
                </a:solidFill>
              </a:rPr>
              <a:t>процес</a:t>
            </a:r>
            <a:r>
              <a:rPr lang="sr-Cyrl-RS" sz="1800" dirty="0" smtClean="0">
                <a:solidFill>
                  <a:schemeClr val="tx2"/>
                </a:solidFill>
              </a:rPr>
              <a:t>.</a:t>
            </a:r>
            <a:endParaRPr lang="en-US" sz="1800" dirty="0">
              <a:solidFill>
                <a:schemeClr val="tx2"/>
              </a:solidFill>
            </a:endParaRPr>
          </a:p>
        </p:txBody>
      </p:sp>
    </p:spTree>
    <p:extLst>
      <p:ext uri="{BB962C8B-B14F-4D97-AF65-F5344CB8AC3E}">
        <p14:creationId xmlns:p14="http://schemas.microsoft.com/office/powerpoint/2010/main" val="2682942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2971800" cy="5867400"/>
          </a:xfrm>
        </p:spPr>
        <p:txBody>
          <a:bodyPr>
            <a:normAutofit fontScale="92500" lnSpcReduction="10000"/>
          </a:bodyPr>
          <a:lstStyle/>
          <a:p>
            <a:r>
              <a:rPr lang="sr-Cyrl-CS" sz="2000" dirty="0">
                <a:solidFill>
                  <a:schemeClr val="tx2"/>
                </a:solidFill>
                <a:ea typeface="Calibri"/>
                <a:cs typeface="AdvTT6120e2aa"/>
              </a:rPr>
              <a:t>Ћелијска респирација се дешава у митохондијама, органелама величине бактерија (</a:t>
            </a:r>
            <a:r>
              <a:rPr lang="sr-Cyrl-CS" sz="2000" dirty="0" smtClean="0">
                <a:solidFill>
                  <a:schemeClr val="tx2"/>
                </a:solidFill>
                <a:ea typeface="Calibri"/>
                <a:cs typeface="AdvTT6120e2aa"/>
              </a:rPr>
              <a:t>2-4 </a:t>
            </a:r>
            <a:r>
              <a:rPr lang="en-US" sz="2000" dirty="0" err="1" smtClean="0">
                <a:solidFill>
                  <a:schemeClr val="tx2"/>
                </a:solidFill>
                <a:ea typeface="Calibri"/>
                <a:cs typeface="AdvTT6120e2aa+03"/>
              </a:rPr>
              <a:t>μ</a:t>
            </a:r>
            <a:r>
              <a:rPr lang="en-US" sz="2000" dirty="0" err="1" smtClean="0">
                <a:solidFill>
                  <a:schemeClr val="tx2"/>
                </a:solidFill>
                <a:ea typeface="Calibri"/>
                <a:cs typeface="AdvTT6120e2aa"/>
              </a:rPr>
              <a:t>m</a:t>
            </a:r>
            <a:r>
              <a:rPr lang="sr-Cyrl-CS" sz="2000" dirty="0" smtClean="0">
                <a:solidFill>
                  <a:schemeClr val="tx2"/>
                </a:solidFill>
                <a:ea typeface="Calibri"/>
                <a:cs typeface="AdvTT6120e2aa"/>
              </a:rPr>
              <a:t>).</a:t>
            </a:r>
          </a:p>
          <a:p>
            <a:r>
              <a:rPr lang="sr-Cyrl-CS" sz="2000" dirty="0" smtClean="0">
                <a:solidFill>
                  <a:schemeClr val="tx2"/>
                </a:solidFill>
                <a:ea typeface="Calibri"/>
                <a:cs typeface="AdvTT6120e2aa"/>
              </a:rPr>
              <a:t> </a:t>
            </a:r>
            <a:r>
              <a:rPr lang="sr-Cyrl-CS" sz="2000" dirty="0">
                <a:solidFill>
                  <a:schemeClr val="tx2"/>
                </a:solidFill>
                <a:ea typeface="Calibri"/>
                <a:cs typeface="AdvTT6120e2aa"/>
              </a:rPr>
              <a:t>Митохондрије имају две мембране, унутрашњу и спољашњу, и имају сопствену, митохондријску </a:t>
            </a:r>
            <a:r>
              <a:rPr lang="sr-Cyrl-CS" sz="2000" i="1" dirty="0">
                <a:solidFill>
                  <a:schemeClr val="tx2"/>
                </a:solidFill>
                <a:ea typeface="Calibri"/>
                <a:cs typeface="AdvTT6120e2aa"/>
              </a:rPr>
              <a:t>DNK</a:t>
            </a:r>
            <a:r>
              <a:rPr lang="sr-Cyrl-CS" sz="2000" dirty="0">
                <a:solidFill>
                  <a:schemeClr val="tx2"/>
                </a:solidFill>
                <a:ea typeface="Calibri"/>
                <a:cs typeface="AdvTT6120e2aa"/>
              </a:rPr>
              <a:t> која кодира 13 протеина; сви ти протеини су смештени у унутрашњој митоходријалној мембрани и део су машинерије оксидативне фосфорилације (</a:t>
            </a:r>
            <a:r>
              <a:rPr lang="en-US" sz="2000" b="1" i="1" dirty="0" err="1">
                <a:solidFill>
                  <a:schemeClr val="tx2"/>
                </a:solidFill>
                <a:ea typeface="Calibri"/>
                <a:cs typeface="AdvTT6120e2aa"/>
              </a:rPr>
              <a:t>OxPhos</a:t>
            </a:r>
            <a:r>
              <a:rPr lang="sr-Cyrl-CS" sz="2000" b="1" dirty="0">
                <a:solidFill>
                  <a:schemeClr val="tx2"/>
                </a:solidFill>
                <a:ea typeface="Calibri"/>
                <a:cs typeface="AdvTT6120e2aa"/>
              </a:rPr>
              <a:t> машинерија</a:t>
            </a:r>
            <a:r>
              <a:rPr lang="sr-Cyrl-CS" sz="2000" dirty="0">
                <a:solidFill>
                  <a:schemeClr val="tx2"/>
                </a:solidFill>
                <a:ea typeface="Calibri"/>
                <a:cs typeface="AdvTT6120e2aa"/>
              </a:rPr>
              <a:t>). </a:t>
            </a:r>
            <a:endParaRPr lang="en-US" sz="2000" dirty="0">
              <a:solidFill>
                <a:schemeClr val="tx2"/>
              </a:solidFill>
            </a:endParaRPr>
          </a:p>
        </p:txBody>
      </p:sp>
      <p:sp>
        <p:nvSpPr>
          <p:cNvPr id="4" name="Title 1"/>
          <p:cNvSpPr txBox="1">
            <a:spLocks/>
          </p:cNvSpPr>
          <p:nvPr/>
        </p:nvSpPr>
        <p:spPr>
          <a:xfrm>
            <a:off x="-17417" y="30480"/>
            <a:ext cx="9144000" cy="10363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RS" sz="3600" b="1" dirty="0" smtClean="0">
                <a:solidFill>
                  <a:schemeClr val="tx2"/>
                </a:solidFill>
              </a:rPr>
              <a:t>За подсећање: Оксидативна фосфорилација</a:t>
            </a:r>
            <a:endParaRPr lang="en-US" sz="3600" b="1" dirty="0">
              <a:solidFill>
                <a:schemeClr val="tx2"/>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1750" y="914400"/>
            <a:ext cx="4032250" cy="2410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download"/>
          <p:cNvPicPr>
            <a:picLocks noChangeAspect="1" noChangeArrowheads="1"/>
          </p:cNvPicPr>
          <p:nvPr/>
        </p:nvPicPr>
        <p:blipFill>
          <a:blip r:embed="rId3"/>
          <a:srcRect/>
          <a:stretch>
            <a:fillRect/>
          </a:stretch>
        </p:blipFill>
        <p:spPr bwMode="auto">
          <a:xfrm>
            <a:off x="4343400" y="3505200"/>
            <a:ext cx="4032250" cy="2471737"/>
          </a:xfrm>
          <a:prstGeom prst="rect">
            <a:avLst/>
          </a:prstGeom>
          <a:noFill/>
          <a:ln w="9525">
            <a:noFill/>
            <a:miter lim="800000"/>
            <a:headEnd/>
            <a:tailEnd/>
          </a:ln>
        </p:spPr>
      </p:pic>
      <p:pic>
        <p:nvPicPr>
          <p:cNvPr id="7" name="Picture 3"/>
          <p:cNvPicPr>
            <a:picLocks noChangeAspect="1" noChangeArrowheads="1"/>
          </p:cNvPicPr>
          <p:nvPr/>
        </p:nvPicPr>
        <p:blipFill>
          <a:blip r:embed="rId4"/>
          <a:srcRect/>
          <a:stretch>
            <a:fillRect/>
          </a:stretch>
        </p:blipFill>
        <p:spPr bwMode="auto">
          <a:xfrm>
            <a:off x="2971800" y="904161"/>
            <a:ext cx="2249488" cy="2420937"/>
          </a:xfrm>
          <a:prstGeom prst="rect">
            <a:avLst/>
          </a:prstGeom>
          <a:noFill/>
          <a:ln w="9525">
            <a:noFill/>
            <a:miter lim="800000"/>
            <a:headEnd/>
            <a:tailEnd/>
          </a:ln>
        </p:spPr>
      </p:pic>
    </p:spTree>
    <p:extLst>
      <p:ext uri="{BB962C8B-B14F-4D97-AF65-F5344CB8AC3E}">
        <p14:creationId xmlns:p14="http://schemas.microsoft.com/office/powerpoint/2010/main" val="1152576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9220200" cy="792162"/>
          </a:xfrm>
        </p:spPr>
        <p:txBody>
          <a:bodyPr>
            <a:normAutofit/>
          </a:bodyPr>
          <a:lstStyle/>
          <a:p>
            <a:r>
              <a:rPr lang="sr-Cyrl-RS" sz="3600" b="1" dirty="0" smtClean="0">
                <a:solidFill>
                  <a:schemeClr val="tx2"/>
                </a:solidFill>
              </a:rPr>
              <a:t>Оксидативна фосфорилација</a:t>
            </a:r>
            <a:endParaRPr lang="en-US" sz="3600" dirty="0"/>
          </a:p>
        </p:txBody>
      </p:sp>
      <p:sp>
        <p:nvSpPr>
          <p:cNvPr id="3" name="Content Placeholder 2"/>
          <p:cNvSpPr>
            <a:spLocks noGrp="1"/>
          </p:cNvSpPr>
          <p:nvPr>
            <p:ph idx="1"/>
          </p:nvPr>
        </p:nvSpPr>
        <p:spPr>
          <a:xfrm>
            <a:off x="2176" y="1143000"/>
            <a:ext cx="9141823" cy="5715000"/>
          </a:xfrm>
        </p:spPr>
        <p:txBody>
          <a:bodyPr>
            <a:normAutofit fontScale="77500" lnSpcReduction="20000"/>
          </a:bodyPr>
          <a:lstStyle/>
          <a:p>
            <a:r>
              <a:rPr lang="sr-Cyrl-CS" dirty="0">
                <a:solidFill>
                  <a:schemeClr val="tx2"/>
                </a:solidFill>
              </a:rPr>
              <a:t>Процес оксидативне фосфорилације је главна функционална јединица у митохондријама и обухвата процесе транспорта електрона, ћелијског дисања и синтезе </a:t>
            </a:r>
            <a:r>
              <a:rPr lang="sr-Cyrl-CS" i="1" dirty="0">
                <a:solidFill>
                  <a:schemeClr val="tx2"/>
                </a:solidFill>
              </a:rPr>
              <a:t>АТР</a:t>
            </a:r>
            <a:r>
              <a:rPr lang="sr-Cyrl-CS" dirty="0">
                <a:solidFill>
                  <a:schemeClr val="tx2"/>
                </a:solidFill>
              </a:rPr>
              <a:t>а. </a:t>
            </a:r>
            <a:endParaRPr lang="sr-Cyrl-CS" dirty="0" smtClean="0">
              <a:solidFill>
                <a:schemeClr val="tx2"/>
              </a:solidFill>
            </a:endParaRPr>
          </a:p>
          <a:p>
            <a:r>
              <a:rPr lang="sr-Cyrl-CS" dirty="0" smtClean="0">
                <a:solidFill>
                  <a:schemeClr val="tx2"/>
                </a:solidFill>
              </a:rPr>
              <a:t>Сви </a:t>
            </a:r>
            <a:r>
              <a:rPr lang="sr-Cyrl-CS" dirty="0">
                <a:solidFill>
                  <a:schemeClr val="tx2"/>
                </a:solidFill>
              </a:rPr>
              <a:t>ови процеси су повезани и са продукцијом реактивних врста кисеоника и са процесом апоптозе (унутрашњи митохондријални пут).</a:t>
            </a:r>
            <a:r>
              <a:rPr lang="sr-Cyrl-CS" i="1" dirty="0">
                <a:solidFill>
                  <a:schemeClr val="tx2"/>
                </a:solidFill>
              </a:rPr>
              <a:t> </a:t>
            </a:r>
            <a:endParaRPr lang="sr-Cyrl-CS" i="1" dirty="0" smtClean="0">
              <a:solidFill>
                <a:schemeClr val="tx2"/>
              </a:solidFill>
            </a:endParaRPr>
          </a:p>
          <a:p>
            <a:r>
              <a:rPr lang="en-US" i="1" dirty="0" err="1" smtClean="0">
                <a:solidFill>
                  <a:schemeClr val="tx2"/>
                </a:solidFill>
              </a:rPr>
              <a:t>OxPhos</a:t>
            </a:r>
            <a:r>
              <a:rPr lang="en-US" dirty="0" smtClean="0">
                <a:solidFill>
                  <a:schemeClr val="tx2"/>
                </a:solidFill>
              </a:rPr>
              <a:t> </a:t>
            </a:r>
            <a:r>
              <a:rPr lang="en-US" dirty="0" err="1">
                <a:solidFill>
                  <a:schemeClr val="tx2"/>
                </a:solidFill>
              </a:rPr>
              <a:t>подразумева</a:t>
            </a:r>
            <a:r>
              <a:rPr lang="en-US" dirty="0">
                <a:solidFill>
                  <a:schemeClr val="tx2"/>
                </a:solidFill>
              </a:rPr>
              <a:t> </a:t>
            </a:r>
            <a:r>
              <a:rPr lang="en-US" dirty="0" err="1">
                <a:solidFill>
                  <a:schemeClr val="tx2"/>
                </a:solidFill>
              </a:rPr>
              <a:t>транспорт</a:t>
            </a:r>
            <a:r>
              <a:rPr lang="en-US" dirty="0">
                <a:solidFill>
                  <a:schemeClr val="tx2"/>
                </a:solidFill>
              </a:rPr>
              <a:t> </a:t>
            </a:r>
            <a:r>
              <a:rPr lang="en-US" dirty="0" err="1">
                <a:solidFill>
                  <a:schemeClr val="tx2"/>
                </a:solidFill>
              </a:rPr>
              <a:t>електрона</a:t>
            </a:r>
            <a:r>
              <a:rPr lang="sr-Cyrl-CS" dirty="0">
                <a:solidFill>
                  <a:schemeClr val="tx2"/>
                </a:solidFill>
              </a:rPr>
              <a:t> кроз респираторни ланац (</a:t>
            </a:r>
            <a:r>
              <a:rPr lang="en-US" i="1" dirty="0">
                <a:solidFill>
                  <a:schemeClr val="tx2"/>
                </a:solidFill>
              </a:rPr>
              <a:t>electron transport chain</a:t>
            </a:r>
            <a:r>
              <a:rPr lang="sr-Cyrl-CS" i="1" dirty="0">
                <a:solidFill>
                  <a:schemeClr val="tx2"/>
                </a:solidFill>
              </a:rPr>
              <a:t>,</a:t>
            </a:r>
            <a:r>
              <a:rPr lang="en-US" i="1" dirty="0">
                <a:solidFill>
                  <a:schemeClr val="tx2"/>
                </a:solidFill>
              </a:rPr>
              <a:t> ETC</a:t>
            </a:r>
            <a:r>
              <a:rPr lang="sr-Cyrl-CS" dirty="0">
                <a:solidFill>
                  <a:schemeClr val="tx2"/>
                </a:solidFill>
              </a:rPr>
              <a:t>)</a:t>
            </a:r>
            <a:r>
              <a:rPr lang="en-US" dirty="0">
                <a:solidFill>
                  <a:schemeClr val="tx2"/>
                </a:solidFill>
              </a:rPr>
              <a:t> и </a:t>
            </a:r>
            <a:r>
              <a:rPr lang="en-US" dirty="0" err="1">
                <a:solidFill>
                  <a:schemeClr val="tx2"/>
                </a:solidFill>
              </a:rPr>
              <a:t>избацивање</a:t>
            </a:r>
            <a:r>
              <a:rPr lang="en-US" dirty="0">
                <a:solidFill>
                  <a:schemeClr val="tx2"/>
                </a:solidFill>
              </a:rPr>
              <a:t> </a:t>
            </a:r>
            <a:r>
              <a:rPr lang="en-US" dirty="0" err="1">
                <a:solidFill>
                  <a:schemeClr val="tx2"/>
                </a:solidFill>
              </a:rPr>
              <a:t>протона</a:t>
            </a:r>
            <a:r>
              <a:rPr lang="en-US" dirty="0">
                <a:solidFill>
                  <a:schemeClr val="tx2"/>
                </a:solidFill>
              </a:rPr>
              <a:t> у </a:t>
            </a:r>
            <a:r>
              <a:rPr lang="sr-Cyrl-CS" dirty="0">
                <a:solidFill>
                  <a:schemeClr val="tx2"/>
                </a:solidFill>
              </a:rPr>
              <a:t>интермембрански простор а то се постиже деловањем ензима: </a:t>
            </a:r>
            <a:endParaRPr lang="sr-Cyrl-CS" dirty="0" smtClean="0">
              <a:solidFill>
                <a:schemeClr val="tx2"/>
              </a:solidFill>
            </a:endParaRPr>
          </a:p>
          <a:p>
            <a:pPr lvl="1"/>
            <a:r>
              <a:rPr lang="sr-Cyrl-CS" i="1" dirty="0" smtClean="0">
                <a:solidFill>
                  <a:schemeClr val="tx2"/>
                </a:solidFill>
              </a:rPr>
              <a:t>NАDH</a:t>
            </a:r>
            <a:r>
              <a:rPr lang="sr-Cyrl-CS" dirty="0" smtClean="0">
                <a:solidFill>
                  <a:schemeClr val="tx2"/>
                </a:solidFill>
              </a:rPr>
              <a:t>-дехидрогеназе </a:t>
            </a:r>
            <a:r>
              <a:rPr lang="sr-Cyrl-CS" dirty="0">
                <a:solidFill>
                  <a:schemeClr val="tx2"/>
                </a:solidFill>
              </a:rPr>
              <a:t>(комплекс </a:t>
            </a:r>
            <a:r>
              <a:rPr lang="sr-Cyrl-CS" i="1" dirty="0">
                <a:solidFill>
                  <a:schemeClr val="tx2"/>
                </a:solidFill>
              </a:rPr>
              <a:t>I</a:t>
            </a:r>
            <a:r>
              <a:rPr lang="sr-Cyrl-CS" dirty="0">
                <a:solidFill>
                  <a:schemeClr val="tx2"/>
                </a:solidFill>
              </a:rPr>
              <a:t>, </a:t>
            </a:r>
            <a:r>
              <a:rPr lang="de-DE" i="1" dirty="0">
                <a:solidFill>
                  <a:schemeClr val="tx2"/>
                </a:solidFill>
              </a:rPr>
              <a:t>NADH-koenzim Q-reduktaza</a:t>
            </a:r>
            <a:r>
              <a:rPr lang="sr-Cyrl-CS" dirty="0">
                <a:solidFill>
                  <a:schemeClr val="tx2"/>
                </a:solidFill>
              </a:rPr>
              <a:t>), </a:t>
            </a:r>
            <a:endParaRPr lang="sr-Cyrl-CS" dirty="0" smtClean="0">
              <a:solidFill>
                <a:schemeClr val="tx2"/>
              </a:solidFill>
            </a:endParaRPr>
          </a:p>
          <a:p>
            <a:pPr lvl="1"/>
            <a:r>
              <a:rPr lang="sr-Cyrl-CS" dirty="0" smtClean="0">
                <a:solidFill>
                  <a:schemeClr val="tx2"/>
                </a:solidFill>
              </a:rPr>
              <a:t>сукцинат-дехидрогеназе </a:t>
            </a:r>
            <a:r>
              <a:rPr lang="sr-Cyrl-CS" dirty="0">
                <a:solidFill>
                  <a:schemeClr val="tx2"/>
                </a:solidFill>
              </a:rPr>
              <a:t>(комплекс </a:t>
            </a:r>
            <a:r>
              <a:rPr lang="sr-Cyrl-CS" i="1" dirty="0">
                <a:solidFill>
                  <a:schemeClr val="tx2"/>
                </a:solidFill>
              </a:rPr>
              <a:t>II</a:t>
            </a:r>
            <a:r>
              <a:rPr lang="sr-Cyrl-CS" dirty="0">
                <a:solidFill>
                  <a:schemeClr val="tx2"/>
                </a:solidFill>
              </a:rPr>
              <a:t>, </a:t>
            </a:r>
            <a:r>
              <a:rPr lang="de-DE" i="1" dirty="0">
                <a:solidFill>
                  <a:schemeClr val="tx2"/>
                </a:solidFill>
              </a:rPr>
              <a:t>Sukcinat-koenzim Q-reduktaza</a:t>
            </a:r>
            <a:r>
              <a:rPr lang="sr-Cyrl-CS" dirty="0">
                <a:solidFill>
                  <a:schemeClr val="tx2"/>
                </a:solidFill>
              </a:rPr>
              <a:t>), </a:t>
            </a:r>
            <a:endParaRPr lang="sr-Cyrl-CS" dirty="0" smtClean="0">
              <a:solidFill>
                <a:schemeClr val="tx2"/>
              </a:solidFill>
            </a:endParaRPr>
          </a:p>
          <a:p>
            <a:pPr lvl="1"/>
            <a:r>
              <a:rPr lang="sr-Cyrl-CS" dirty="0" smtClean="0">
                <a:solidFill>
                  <a:schemeClr val="tx2"/>
                </a:solidFill>
              </a:rPr>
              <a:t>комплекса </a:t>
            </a:r>
            <a:r>
              <a:rPr lang="sr-Cyrl-CS" dirty="0">
                <a:solidFill>
                  <a:schemeClr val="tx2"/>
                </a:solidFill>
              </a:rPr>
              <a:t>цитохром </a:t>
            </a:r>
            <a:r>
              <a:rPr lang="sr-Cyrl-CS" i="1" dirty="0">
                <a:solidFill>
                  <a:schemeClr val="tx2"/>
                </a:solidFill>
              </a:rPr>
              <a:t>b-c1</a:t>
            </a:r>
            <a:r>
              <a:rPr lang="sr-Cyrl-CS" dirty="0">
                <a:solidFill>
                  <a:schemeClr val="tx2"/>
                </a:solidFill>
              </a:rPr>
              <a:t> (комплекс </a:t>
            </a:r>
            <a:r>
              <a:rPr lang="sr-Cyrl-CS" i="1" dirty="0">
                <a:solidFill>
                  <a:schemeClr val="tx2"/>
                </a:solidFill>
              </a:rPr>
              <a:t>III</a:t>
            </a:r>
            <a:r>
              <a:rPr lang="sr-Cyrl-CS" dirty="0">
                <a:solidFill>
                  <a:schemeClr val="tx2"/>
                </a:solidFill>
              </a:rPr>
              <a:t>, </a:t>
            </a:r>
            <a:r>
              <a:rPr lang="de-DE" i="1" dirty="0">
                <a:solidFill>
                  <a:schemeClr val="tx2"/>
                </a:solidFill>
              </a:rPr>
              <a:t>Koenzim Q-citohrom-c-reduktaza</a:t>
            </a:r>
            <a:r>
              <a:rPr lang="sr-Cyrl-CS" dirty="0">
                <a:solidFill>
                  <a:schemeClr val="tx2"/>
                </a:solidFill>
              </a:rPr>
              <a:t>), </a:t>
            </a:r>
            <a:endParaRPr lang="sr-Cyrl-CS" dirty="0" smtClean="0">
              <a:solidFill>
                <a:schemeClr val="tx2"/>
              </a:solidFill>
            </a:endParaRPr>
          </a:p>
          <a:p>
            <a:pPr lvl="1"/>
            <a:r>
              <a:rPr lang="sr-Cyrl-CS" dirty="0" smtClean="0">
                <a:solidFill>
                  <a:schemeClr val="tx2"/>
                </a:solidFill>
              </a:rPr>
              <a:t>цитохрома </a:t>
            </a:r>
            <a:r>
              <a:rPr lang="sr-Cyrl-CS" i="1" dirty="0">
                <a:solidFill>
                  <a:schemeClr val="tx2"/>
                </a:solidFill>
              </a:rPr>
              <a:t>с</a:t>
            </a:r>
            <a:r>
              <a:rPr lang="sr-Cyrl-CS" dirty="0">
                <a:solidFill>
                  <a:schemeClr val="tx2"/>
                </a:solidFill>
              </a:rPr>
              <a:t>, </a:t>
            </a:r>
            <a:endParaRPr lang="sr-Cyrl-CS" dirty="0" smtClean="0">
              <a:solidFill>
                <a:schemeClr val="tx2"/>
              </a:solidFill>
            </a:endParaRPr>
          </a:p>
          <a:p>
            <a:pPr lvl="1"/>
            <a:r>
              <a:rPr lang="sr-Cyrl-CS" dirty="0" smtClean="0">
                <a:solidFill>
                  <a:schemeClr val="tx2"/>
                </a:solidFill>
              </a:rPr>
              <a:t>цитохром </a:t>
            </a:r>
            <a:r>
              <a:rPr lang="sr-Cyrl-CS" i="1" dirty="0">
                <a:solidFill>
                  <a:schemeClr val="tx2"/>
                </a:solidFill>
              </a:rPr>
              <a:t>с</a:t>
            </a:r>
            <a:r>
              <a:rPr lang="sr-Cyrl-CS" dirty="0">
                <a:solidFill>
                  <a:schemeClr val="tx2"/>
                </a:solidFill>
              </a:rPr>
              <a:t> оксидазе (комплекс </a:t>
            </a:r>
            <a:r>
              <a:rPr lang="sr-Cyrl-CS" i="1" dirty="0">
                <a:solidFill>
                  <a:schemeClr val="tx2"/>
                </a:solidFill>
              </a:rPr>
              <a:t>IV</a:t>
            </a:r>
            <a:r>
              <a:rPr lang="sr-Cyrl-CS" dirty="0">
                <a:solidFill>
                  <a:schemeClr val="tx2"/>
                </a:solidFill>
              </a:rPr>
              <a:t>). </a:t>
            </a:r>
          </a:p>
          <a:p>
            <a:pPr marL="0" indent="0">
              <a:buNone/>
            </a:pPr>
            <a:endParaRPr lang="en-US" dirty="0">
              <a:solidFill>
                <a:schemeClr val="tx2"/>
              </a:solidFill>
            </a:endParaRPr>
          </a:p>
        </p:txBody>
      </p:sp>
    </p:spTree>
    <p:extLst>
      <p:ext uri="{BB962C8B-B14F-4D97-AF65-F5344CB8AC3E}">
        <p14:creationId xmlns:p14="http://schemas.microsoft.com/office/powerpoint/2010/main" val="22093985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0600"/>
            <a:ext cx="8991600" cy="5867400"/>
          </a:xfrm>
        </p:spPr>
        <p:txBody>
          <a:bodyPr>
            <a:normAutofit fontScale="62500" lnSpcReduction="20000"/>
          </a:bodyPr>
          <a:lstStyle/>
          <a:p>
            <a:r>
              <a:rPr lang="ru-RU" dirty="0" smtClean="0">
                <a:solidFill>
                  <a:schemeClr val="tx2"/>
                </a:solidFill>
              </a:rPr>
              <a:t>Електрони који долазе на респираторни ланац највећим делом потичу са редукованих коензима NАDH и на ланац улазе преко комплекса I. </a:t>
            </a:r>
          </a:p>
          <a:p>
            <a:r>
              <a:rPr lang="ru-RU" dirty="0" smtClean="0">
                <a:solidFill>
                  <a:schemeClr val="tx2"/>
                </a:solidFill>
              </a:rPr>
              <a:t>Преко комплекса II електрони одлазе директно у убихинон/убихидрохинон (СоQ/СоQН</a:t>
            </a:r>
            <a:r>
              <a:rPr lang="ru-RU" baseline="-25000" dirty="0" smtClean="0">
                <a:solidFill>
                  <a:schemeClr val="tx2"/>
                </a:solidFill>
              </a:rPr>
              <a:t>2</a:t>
            </a:r>
            <a:r>
              <a:rPr lang="ru-RU" dirty="0" smtClean="0">
                <a:solidFill>
                  <a:schemeClr val="tx2"/>
                </a:solidFill>
              </a:rPr>
              <a:t>) пул у унутрашњости унутрашње митохондријалне мембране. </a:t>
            </a:r>
          </a:p>
          <a:p>
            <a:r>
              <a:rPr lang="ru-RU" dirty="0" smtClean="0">
                <a:solidFill>
                  <a:schemeClr val="tx2"/>
                </a:solidFill>
              </a:rPr>
              <a:t>На СоQ електрони долазе и из других метаболичких процеса: </a:t>
            </a:r>
          </a:p>
          <a:p>
            <a:pPr lvl="1"/>
            <a:r>
              <a:rPr lang="ru-RU" dirty="0" smtClean="0">
                <a:solidFill>
                  <a:schemeClr val="tx2"/>
                </a:solidFill>
              </a:rPr>
              <a:t>ЕТF-СоQ оксидоредуктаза (ЕТF - electron-transferring flavoprotein) преноси електроне из процеса оксидације масних киселина и других метаболичких путева, ту је и алфа-глицеро-фосфат-дехидрогеназа (glycerol-3-phosphate dehydrogenase). </a:t>
            </a:r>
          </a:p>
          <a:p>
            <a:pPr lvl="1"/>
            <a:r>
              <a:rPr lang="ru-RU" dirty="0" smtClean="0">
                <a:solidFill>
                  <a:schemeClr val="tx2"/>
                </a:solidFill>
              </a:rPr>
              <a:t>ЕТF-СоQ оксидоредуктаза и алфа-глицеро-фосфат-дехидрогеназа имају отприлике исти енергетски садржај као и СоQ, тако да при трансферу електрона са ових протеина на СоQ не долази до ослобађања енергије. Ови протеини нису трансмембрански протеини унутрашње митохондријалне мембране и немају механизам за испумпавање протона.</a:t>
            </a:r>
          </a:p>
          <a:p>
            <a:r>
              <a:rPr lang="ru-RU" dirty="0" smtClean="0">
                <a:solidFill>
                  <a:schemeClr val="tx2"/>
                </a:solidFill>
              </a:rPr>
              <a:t>Електрони се кроз респираторни ланац преносе да, на крају, дође до потпуне редукције молекула кисеоника са 4 електрона а при томе се у интермембрански простор (на три места) избацују протони и тако формира протонски градијент кроз мембрану. </a:t>
            </a:r>
          </a:p>
          <a:p>
            <a:r>
              <a:rPr lang="ru-RU" dirty="0" smtClean="0">
                <a:solidFill>
                  <a:schemeClr val="tx2"/>
                </a:solidFill>
              </a:rPr>
              <a:t>Коначно, на петом комплексу, АТР-синтази, протонски градијент тј. потенцијална енергија враћања протона из интермембранског простора у митохондријални матрикс се користи за продукцију АТРа. </a:t>
            </a:r>
          </a:p>
          <a:p>
            <a:endParaRPr lang="en-US" dirty="0">
              <a:solidFill>
                <a:schemeClr val="tx2"/>
              </a:solidFill>
            </a:endParaRPr>
          </a:p>
        </p:txBody>
      </p:sp>
      <p:sp>
        <p:nvSpPr>
          <p:cNvPr id="4" name="Title 1"/>
          <p:cNvSpPr>
            <a:spLocks noGrp="1"/>
          </p:cNvSpPr>
          <p:nvPr>
            <p:ph type="title"/>
          </p:nvPr>
        </p:nvSpPr>
        <p:spPr>
          <a:xfrm>
            <a:off x="-76200" y="152400"/>
            <a:ext cx="9220200" cy="792162"/>
          </a:xfrm>
        </p:spPr>
        <p:txBody>
          <a:bodyPr>
            <a:normAutofit/>
          </a:bodyPr>
          <a:lstStyle/>
          <a:p>
            <a:r>
              <a:rPr lang="sr-Cyrl-RS" sz="3600" b="1" dirty="0" smtClean="0">
                <a:solidFill>
                  <a:schemeClr val="tx2"/>
                </a:solidFill>
              </a:rPr>
              <a:t>Оксидативна фосфорилација</a:t>
            </a:r>
            <a:endParaRPr lang="en-US" sz="3600" dirty="0"/>
          </a:p>
        </p:txBody>
      </p:sp>
    </p:spTree>
    <p:extLst>
      <p:ext uri="{BB962C8B-B14F-4D97-AF65-F5344CB8AC3E}">
        <p14:creationId xmlns:p14="http://schemas.microsoft.com/office/powerpoint/2010/main" val="3283732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9067800" cy="5791200"/>
          </a:xfrm>
        </p:spPr>
        <p:txBody>
          <a:bodyPr>
            <a:normAutofit fontScale="92500" lnSpcReduction="20000"/>
          </a:bodyPr>
          <a:lstStyle/>
          <a:p>
            <a:r>
              <a:rPr lang="sr-Cyrl-CS" dirty="0">
                <a:solidFill>
                  <a:schemeClr val="tx2"/>
                </a:solidFill>
              </a:rPr>
              <a:t>Ћелијске потребе за енергијом тј. </a:t>
            </a:r>
            <a:r>
              <a:rPr lang="sr-Cyrl-CS" i="1" dirty="0">
                <a:solidFill>
                  <a:schemeClr val="tx2"/>
                </a:solidFill>
              </a:rPr>
              <a:t>АТР</a:t>
            </a:r>
            <a:r>
              <a:rPr lang="sr-Cyrl-CS" dirty="0">
                <a:solidFill>
                  <a:schemeClr val="tx2"/>
                </a:solidFill>
              </a:rPr>
              <a:t>ом веома варирају у зависности од функције и активности ћелије. </a:t>
            </a:r>
            <a:endParaRPr lang="sr-Cyrl-CS" dirty="0" smtClean="0">
              <a:solidFill>
                <a:schemeClr val="tx2"/>
              </a:solidFill>
            </a:endParaRPr>
          </a:p>
          <a:p>
            <a:r>
              <a:rPr lang="sr-Cyrl-CS" dirty="0" smtClean="0">
                <a:solidFill>
                  <a:schemeClr val="tx2"/>
                </a:solidFill>
              </a:rPr>
              <a:t>Прилагођавање </a:t>
            </a:r>
            <a:r>
              <a:rPr lang="sr-Cyrl-CS" dirty="0">
                <a:solidFill>
                  <a:schemeClr val="tx2"/>
                </a:solidFill>
              </a:rPr>
              <a:t>продукције </a:t>
            </a:r>
            <a:r>
              <a:rPr lang="sr-Cyrl-CS" i="1" dirty="0">
                <a:solidFill>
                  <a:schemeClr val="tx2"/>
                </a:solidFill>
              </a:rPr>
              <a:t>АТР</a:t>
            </a:r>
            <a:r>
              <a:rPr lang="sr-Cyrl-CS" dirty="0">
                <a:solidFill>
                  <a:schemeClr val="tx2"/>
                </a:solidFill>
              </a:rPr>
              <a:t>а физиолошким потребама ћелија је есенцијално за све живе организме. </a:t>
            </a:r>
            <a:endParaRPr lang="sr-Cyrl-CS" dirty="0" smtClean="0">
              <a:solidFill>
                <a:schemeClr val="tx2"/>
              </a:solidFill>
            </a:endParaRPr>
          </a:p>
          <a:p>
            <a:r>
              <a:rPr lang="sr-Cyrl-CS" dirty="0" smtClean="0">
                <a:solidFill>
                  <a:schemeClr val="tx2"/>
                </a:solidFill>
              </a:rPr>
              <a:t>Механизми </a:t>
            </a:r>
            <a:r>
              <a:rPr lang="sr-Cyrl-CS" dirty="0">
                <a:solidFill>
                  <a:schemeClr val="tx2"/>
                </a:solidFill>
              </a:rPr>
              <a:t>контроле оксидативне фосфорилације </a:t>
            </a:r>
            <a:r>
              <a:rPr lang="sr-Cyrl-CS" dirty="0" smtClean="0">
                <a:solidFill>
                  <a:schemeClr val="tx2"/>
                </a:solidFill>
              </a:rPr>
              <a:t>су:</a:t>
            </a:r>
          </a:p>
          <a:p>
            <a:r>
              <a:rPr lang="sr-Cyrl-CS" b="1" dirty="0" smtClean="0">
                <a:solidFill>
                  <a:schemeClr val="tx2"/>
                </a:solidFill>
              </a:rPr>
              <a:t>Респираторна контрола,</a:t>
            </a:r>
          </a:p>
          <a:p>
            <a:r>
              <a:rPr lang="sr-Cyrl-CS" dirty="0">
                <a:solidFill>
                  <a:schemeClr val="tx2"/>
                </a:solidFill>
              </a:rPr>
              <a:t>Ензими респираторног ланца су </a:t>
            </a:r>
            <a:r>
              <a:rPr lang="sr-Cyrl-CS" b="1" dirty="0">
                <a:solidFill>
                  <a:schemeClr val="tx2"/>
                </a:solidFill>
              </a:rPr>
              <a:t>ткивно </a:t>
            </a:r>
            <a:r>
              <a:rPr lang="sr-Cyrl-CS" b="1" dirty="0" smtClean="0">
                <a:solidFill>
                  <a:schemeClr val="tx2"/>
                </a:solidFill>
              </a:rPr>
              <a:t>специфични,</a:t>
            </a:r>
            <a:r>
              <a:rPr lang="sr-Cyrl-CS" dirty="0" smtClean="0">
                <a:solidFill>
                  <a:schemeClr val="tx2"/>
                </a:solidFill>
              </a:rPr>
              <a:t> </a:t>
            </a:r>
          </a:p>
          <a:p>
            <a:r>
              <a:rPr lang="sr-Cyrl-CS" b="1" dirty="0">
                <a:solidFill>
                  <a:schemeClr val="tx2"/>
                </a:solidFill>
              </a:rPr>
              <a:t>Алостерна </a:t>
            </a:r>
            <a:r>
              <a:rPr lang="sr-Cyrl-CS" b="1" dirty="0" smtClean="0">
                <a:solidFill>
                  <a:schemeClr val="tx2"/>
                </a:solidFill>
              </a:rPr>
              <a:t>контрола </a:t>
            </a:r>
            <a:r>
              <a:rPr lang="sr-Cyrl-CS" dirty="0" smtClean="0">
                <a:solidFill>
                  <a:schemeClr val="tx2"/>
                </a:solidFill>
              </a:rPr>
              <a:t>и </a:t>
            </a:r>
          </a:p>
          <a:p>
            <a:r>
              <a:rPr lang="sr-Cyrl-CS" b="1" dirty="0" smtClean="0">
                <a:solidFill>
                  <a:schemeClr val="tx2"/>
                </a:solidFill>
              </a:rPr>
              <a:t>Механизам </a:t>
            </a:r>
            <a:r>
              <a:rPr lang="sr-Cyrl-CS" b="1" dirty="0">
                <a:solidFill>
                  <a:schemeClr val="tx2"/>
                </a:solidFill>
              </a:rPr>
              <a:t>ћелијске сигнализације</a:t>
            </a:r>
            <a:r>
              <a:rPr lang="sr-Cyrl-CS" dirty="0">
                <a:solidFill>
                  <a:schemeClr val="tx2"/>
                </a:solidFill>
              </a:rPr>
              <a:t> - </a:t>
            </a:r>
            <a:r>
              <a:rPr lang="en-US" i="1" dirty="0">
                <a:solidFill>
                  <a:schemeClr val="tx2"/>
                </a:solidFill>
              </a:rPr>
              <a:t>cell signaling</a:t>
            </a:r>
            <a:r>
              <a:rPr lang="en-US" dirty="0">
                <a:solidFill>
                  <a:schemeClr val="tx2"/>
                </a:solidFill>
              </a:rPr>
              <a:t>.</a:t>
            </a:r>
          </a:p>
        </p:txBody>
      </p:sp>
      <p:sp>
        <p:nvSpPr>
          <p:cNvPr id="4" name="Title 1"/>
          <p:cNvSpPr>
            <a:spLocks noGrp="1"/>
          </p:cNvSpPr>
          <p:nvPr>
            <p:ph type="title"/>
          </p:nvPr>
        </p:nvSpPr>
        <p:spPr>
          <a:xfrm>
            <a:off x="-76200" y="152400"/>
            <a:ext cx="9220200" cy="792162"/>
          </a:xfrm>
        </p:spPr>
        <p:txBody>
          <a:bodyPr>
            <a:normAutofit/>
          </a:bodyPr>
          <a:lstStyle/>
          <a:p>
            <a:r>
              <a:rPr lang="sr-Cyrl-RS" sz="3600" b="1" dirty="0" smtClean="0">
                <a:solidFill>
                  <a:schemeClr val="tx2"/>
                </a:solidFill>
              </a:rPr>
              <a:t>Оксидативна фосфорилација</a:t>
            </a:r>
            <a:endParaRPr lang="en-US" sz="3600" dirty="0"/>
          </a:p>
        </p:txBody>
      </p:sp>
    </p:spTree>
    <p:extLst>
      <p:ext uri="{BB962C8B-B14F-4D97-AF65-F5344CB8AC3E}">
        <p14:creationId xmlns:p14="http://schemas.microsoft.com/office/powerpoint/2010/main" val="1488261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3037</TotalTime>
  <Words>2929</Words>
  <Application>Microsoft Office PowerPoint</Application>
  <PresentationFormat>On-screen Show (4:3)</PresentationFormat>
  <Paragraphs>236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За подсећање: Компетитивна инхибиција</vt:lpstr>
      <vt:lpstr>PowerPoint Presentation</vt:lpstr>
      <vt:lpstr>PowerPoint Presentation</vt:lpstr>
      <vt:lpstr>PowerPoint Presentation</vt:lpstr>
      <vt:lpstr>PowerPoint Presentation</vt:lpstr>
      <vt:lpstr>Оксидативна фосфорилација</vt:lpstr>
      <vt:lpstr>Оксидативна фосфорилација</vt:lpstr>
      <vt:lpstr>Оксидативна фосфорилација</vt:lpstr>
      <vt:lpstr>Инхибитори респираторног ланца тј. процеса оксидативне фосфорилације </vt:lpstr>
      <vt:lpstr>Цијанид, HCN, цијан-водоник, и/или калијумова со KCN, калијум-цијанид </vt:lpstr>
      <vt:lpstr>Цијанид, HCN, цијан-водоник, и/или калијумова со KCN, калијум-цијанид </vt:lpstr>
      <vt:lpstr>PowerPoint Presentation</vt:lpstr>
      <vt:lpstr>Угљен-моноксид, СО </vt:lpstr>
      <vt:lpstr>Симптоми тровања угљен моноксидом</vt:lpstr>
      <vt:lpstr>Лечење након тровања угљен-моноксидом</vt:lpstr>
      <vt:lpstr>Азид (анјон, N3-) и натријум-азид, NаN3</vt:lpstr>
      <vt:lpstr>Водоник сулфид, H2S </vt:lpstr>
      <vt:lpstr>PowerPoint Presentation</vt:lpstr>
      <vt:lpstr>Олигомицин</vt:lpstr>
      <vt:lpstr>Нису сви инхибитори процеса оксидативне фосфорилације токсини</vt:lpstr>
      <vt:lpstr>Нису сви инхибитори процеса оксидативне фосфорилације токсини</vt:lpstr>
      <vt:lpstr>Инхибитори HMG-(CoA)-редуктазе, Статини (Мевастатин и Ловастатин) </vt:lpstr>
      <vt:lpstr>PowerPoint Presentation</vt:lpstr>
      <vt:lpstr>ACE инхибитори</vt:lpstr>
      <vt:lpstr>ACE инхибитори</vt:lpstr>
      <vt:lpstr>ACE инхибитори</vt:lpstr>
      <vt:lpstr>Како памтити ACE инхибиторе</vt:lpstr>
      <vt:lpstr>Да ли други лекови или суплементи итерреагују са АСЕ инхибиторима? </vt:lpstr>
      <vt:lpstr>Да ли други лекови или суплементи итерреагују са АСЕ инхибиторима?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Korisnik</dc:creator>
  <cp:lastModifiedBy>Office2010</cp:lastModifiedBy>
  <cp:revision>54</cp:revision>
  <dcterms:created xsi:type="dcterms:W3CDTF">2018-12-12T11:52:28Z</dcterms:created>
  <dcterms:modified xsi:type="dcterms:W3CDTF">2024-08-25T16:36:45Z</dcterms:modified>
</cp:coreProperties>
</file>